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Cormorant Garamond Bold Italics" charset="1" panose="00000800000000000000"/>
      <p:regular r:id="rId39"/>
    </p:embeddedFont>
    <p:embeddedFont>
      <p:font typeface="Quicksand" charset="1" panose="00000000000000000000"/>
      <p:regular r:id="rId40"/>
    </p:embeddedFont>
    <p:embeddedFont>
      <p:font typeface="Quicksand Bold" charset="1" panose="00000000000000000000"/>
      <p:regular r:id="rId41"/>
    </p:embeddedFont>
    <p:embeddedFont>
      <p:font typeface="Cormorant Garamond" charset="1" panose="00000500000000000000"/>
      <p:regular r:id="rId42"/>
    </p:embeddedFont>
    <p:embeddedFont>
      <p:font typeface="Cormorant Garamond Bold" charset="1" panose="00000800000000000000"/>
      <p:regular r:id="rId43"/>
    </p:embeddedFont>
    <p:embeddedFont>
      <p:font typeface="Inter" charset="1" panose="020B0502030000000004"/>
      <p:regular r:id="rId44"/>
    </p:embeddedFont>
    <p:embeddedFont>
      <p:font typeface="Inter Bold" charset="1" panose="020B0802030000000004"/>
      <p:regular r:id="rId45"/>
    </p:embeddedFont>
    <p:embeddedFont>
      <p:font typeface="Garet Bold" charset="1" panose="00000000000000000000"/>
      <p:regular r:id="rId46"/>
    </p:embeddedFont>
    <p:embeddedFont>
      <p:font typeface="Garet"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69.png" Type="http://schemas.openxmlformats.org/officeDocument/2006/relationships/image"/><Relationship Id="rId13" Target="../media/image70.sv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43764" y="2478342"/>
            <a:ext cx="16229942"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TravelAware</a:t>
            </a:r>
          </a:p>
        </p:txBody>
      </p:sp>
      <p:sp>
        <p:nvSpPr>
          <p:cNvPr name="AutoShape 3" id="3"/>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737539" y="5908475"/>
            <a:ext cx="12812922" cy="837844"/>
          </a:xfrm>
          <a:prstGeom prst="rect">
            <a:avLst/>
          </a:prstGeom>
        </p:spPr>
        <p:txBody>
          <a:bodyPr anchor="t" rtlCol="false" tIns="0" lIns="0" bIns="0" rIns="0">
            <a:spAutoFit/>
          </a:bodyPr>
          <a:lstStyle/>
          <a:p>
            <a:pPr algn="ctr" marL="0" indent="0" lvl="0">
              <a:lnSpc>
                <a:spcPts val="6844"/>
              </a:lnSpc>
              <a:spcBef>
                <a:spcPct val="0"/>
              </a:spcBef>
            </a:pPr>
            <a:r>
              <a:rPr lang="en-US" sz="4889">
                <a:solidFill>
                  <a:srgbClr val="0F4662"/>
                </a:solidFill>
                <a:latin typeface="Quicksand"/>
                <a:ea typeface="Quicksand"/>
                <a:cs typeface="Quicksand"/>
                <a:sym typeface="Quicksand"/>
              </a:rPr>
              <a:t>Introducing our AI app</a:t>
            </a:r>
          </a:p>
        </p:txBody>
      </p:sp>
      <p:sp>
        <p:nvSpPr>
          <p:cNvPr name="TextBox 7" id="7"/>
          <p:cNvSpPr txBox="true"/>
          <p:nvPr/>
        </p:nvSpPr>
        <p:spPr>
          <a:xfrm rot="0">
            <a:off x="5649752" y="7032069"/>
            <a:ext cx="6988496" cy="525912"/>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6 August, 2025</a:t>
            </a:r>
          </a:p>
        </p:txBody>
      </p:sp>
      <p:sp>
        <p:nvSpPr>
          <p:cNvPr name="TextBox 8" id="8"/>
          <p:cNvSpPr txBox="true"/>
          <p:nvPr/>
        </p:nvSpPr>
        <p:spPr>
          <a:xfrm rot="0">
            <a:off x="3322179" y="1967581"/>
            <a:ext cx="11643643"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Prepared by group 2</a:t>
            </a:r>
          </a:p>
        </p:txBody>
      </p:sp>
      <p:sp>
        <p:nvSpPr>
          <p:cNvPr name="Freeform 9" id="9"/>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64771" y="1809453"/>
            <a:ext cx="5539941" cy="7448847"/>
            <a:chOff x="0" y="0"/>
            <a:chExt cx="858282" cy="1154021"/>
          </a:xfrm>
        </p:grpSpPr>
        <p:sp>
          <p:nvSpPr>
            <p:cNvPr name="Freeform 3" id="3"/>
            <p:cNvSpPr/>
            <p:nvPr/>
          </p:nvSpPr>
          <p:spPr>
            <a:xfrm flipH="false" flipV="false" rot="0">
              <a:off x="0" y="0"/>
              <a:ext cx="858282" cy="1154021"/>
            </a:xfrm>
            <a:custGeom>
              <a:avLst/>
              <a:gdLst/>
              <a:ahLst/>
              <a:cxnLst/>
              <a:rect r="r" b="b" t="t" l="l"/>
              <a:pathLst>
                <a:path h="1154021" w="858282">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l="0" t="-5710" r="0" b="-5710"/>
              </a:stretch>
            </a:blipFill>
          </p:spPr>
        </p:sp>
      </p:grpSp>
      <p:grpSp>
        <p:nvGrpSpPr>
          <p:cNvPr name="Group 4" id="4"/>
          <p:cNvGrpSpPr/>
          <p:nvPr/>
        </p:nvGrpSpPr>
        <p:grpSpPr>
          <a:xfrm rot="0">
            <a:off x="8449761" y="0"/>
            <a:ext cx="9838239" cy="10287000"/>
            <a:chOff x="0" y="0"/>
            <a:chExt cx="2591141" cy="2709333"/>
          </a:xfrm>
        </p:grpSpPr>
        <p:sp>
          <p:nvSpPr>
            <p:cNvPr name="Freeform 5" id="5"/>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6" id="6"/>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TextBox 7" id="7"/>
          <p:cNvSpPr txBox="true"/>
          <p:nvPr/>
        </p:nvSpPr>
        <p:spPr>
          <a:xfrm rot="0">
            <a:off x="1028700" y="599709"/>
            <a:ext cx="9480749"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Rapid Prototype</a:t>
            </a:r>
          </a:p>
        </p:txBody>
      </p:sp>
      <p:sp>
        <p:nvSpPr>
          <p:cNvPr name="TextBox 8" id="8"/>
          <p:cNvSpPr txBox="true"/>
          <p:nvPr/>
        </p:nvSpPr>
        <p:spPr>
          <a:xfrm rot="0">
            <a:off x="8854323" y="2085975"/>
            <a:ext cx="8606683" cy="30575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Show the crime hotspot and clusters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Predict crime severity as Low, Medium, or High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Use simplified features like crime type, time, crime level,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Integrate model predictions into an interactive crime map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Demonstrate feasibility for a real-time safety assistant </a:t>
            </a:r>
          </a:p>
        </p:txBody>
      </p:sp>
      <p:sp>
        <p:nvSpPr>
          <p:cNvPr name="TextBox 9" id="9"/>
          <p:cNvSpPr txBox="true"/>
          <p:nvPr/>
        </p:nvSpPr>
        <p:spPr>
          <a:xfrm rot="0">
            <a:off x="8652617" y="1561099"/>
            <a:ext cx="8606683"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Objective</a:t>
            </a:r>
          </a:p>
        </p:txBody>
      </p:sp>
      <p:sp>
        <p:nvSpPr>
          <p:cNvPr name="AutoShape 10" id="10"/>
          <p:cNvSpPr/>
          <p:nvPr/>
        </p:nvSpPr>
        <p:spPr>
          <a:xfrm>
            <a:off x="1028700" y="9741523"/>
            <a:ext cx="6492240" cy="0"/>
          </a:xfrm>
          <a:prstGeom prst="line">
            <a:avLst/>
          </a:prstGeom>
          <a:ln cap="flat" w="76200">
            <a:solidFill>
              <a:srgbClr val="0F4662"/>
            </a:solidFill>
            <a:prstDash val="solid"/>
            <a:headEnd type="none" len="sm" w="sm"/>
            <a:tailEnd type="none" len="sm" w="sm"/>
          </a:ln>
        </p:spPr>
      </p:sp>
      <p:sp>
        <p:nvSpPr>
          <p:cNvPr name="AutoShape 11" id="11"/>
          <p:cNvSpPr/>
          <p:nvPr/>
        </p:nvSpPr>
        <p:spPr>
          <a:xfrm>
            <a:off x="10767060" y="1028700"/>
            <a:ext cx="6492240" cy="0"/>
          </a:xfrm>
          <a:prstGeom prst="line">
            <a:avLst/>
          </a:prstGeom>
          <a:ln cap="flat" w="76200">
            <a:solidFill>
              <a:srgbClr val="0F4662"/>
            </a:solidFill>
            <a:prstDash val="solid"/>
            <a:headEnd type="none" len="sm" w="sm"/>
            <a:tailEnd type="none" len="sm" w="sm"/>
          </a:ln>
        </p:spPr>
      </p:sp>
      <p:sp>
        <p:nvSpPr>
          <p:cNvPr name="TextBox 12" id="12"/>
          <p:cNvSpPr txBox="true"/>
          <p:nvPr/>
        </p:nvSpPr>
        <p:spPr>
          <a:xfrm rot="0">
            <a:off x="8652617" y="5543550"/>
            <a:ext cx="8606683" cy="518255"/>
          </a:xfrm>
          <a:prstGeom prst="rect">
            <a:avLst/>
          </a:prstGeom>
        </p:spPr>
        <p:txBody>
          <a:bodyPr anchor="t" rtlCol="false" tIns="0" lIns="0" bIns="0" rIns="0">
            <a:spAutoFit/>
          </a:bodyPr>
          <a:lstStyle/>
          <a:p>
            <a:pPr algn="l" marL="0" indent="0" lvl="0">
              <a:lnSpc>
                <a:spcPts val="4485"/>
              </a:lnSpc>
            </a:pPr>
            <a:r>
              <a:rPr lang="en-US" b="true" sz="2638">
                <a:solidFill>
                  <a:srgbClr val="0F4662"/>
                </a:solidFill>
                <a:latin typeface="Quicksand Bold"/>
                <a:ea typeface="Quicksand Bold"/>
                <a:cs typeface="Quicksand Bold"/>
                <a:sym typeface="Quicksand Bold"/>
              </a:rPr>
              <a:t>Week 1</a:t>
            </a:r>
          </a:p>
        </p:txBody>
      </p:sp>
      <p:sp>
        <p:nvSpPr>
          <p:cNvPr name="TextBox 13" id="13"/>
          <p:cNvSpPr txBox="true"/>
          <p:nvPr/>
        </p:nvSpPr>
        <p:spPr>
          <a:xfrm rot="0">
            <a:off x="8854323" y="6131142"/>
            <a:ext cx="8606683" cy="40862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Sampled 1,000 rows from WRPS 2023 dataset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Extracted features and cleaned missing values</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Trained a Random Forest Classifier using Scikit-learn pipeline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Saved model as .pkl for app integration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Integrated model into Streamlit app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Enabled map-based predictions with marker click detection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4384" y="599709"/>
            <a:ext cx="140720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Rapid Prototype</a:t>
            </a:r>
          </a:p>
        </p:txBody>
      </p:sp>
      <p:sp>
        <p:nvSpPr>
          <p:cNvPr name="TextBox 5" id="5"/>
          <p:cNvSpPr txBox="true"/>
          <p:nvPr/>
        </p:nvSpPr>
        <p:spPr>
          <a:xfrm rot="0">
            <a:off x="4211607" y="4426316"/>
            <a:ext cx="11367696" cy="20288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Show the hotspots and clusters for crime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Predict the crime level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86 % Accuracy achieved high f1 score, precision and recall </a:t>
            </a:r>
          </a:p>
          <a:p>
            <a:pPr algn="l" marL="518160" indent="-259080" lvl="1">
              <a:lnSpc>
                <a:spcPts val="4079"/>
              </a:lnSpc>
              <a:buFont typeface="Arial"/>
              <a:buChar char="•"/>
            </a:pPr>
            <a:r>
              <a:rPr lang="en-US" sz="2400">
                <a:solidFill>
                  <a:srgbClr val="0F4662"/>
                </a:solidFill>
                <a:latin typeface="Quicksand"/>
                <a:ea typeface="Quicksand"/>
                <a:cs typeface="Quicksand"/>
                <a:sym typeface="Quicksand"/>
              </a:rPr>
              <a:t>Interactive app demonstrates potential for real-time public safety support </a:t>
            </a:r>
          </a:p>
        </p:txBody>
      </p:sp>
      <p:sp>
        <p:nvSpPr>
          <p:cNvPr name="TextBox 6" id="6"/>
          <p:cNvSpPr txBox="true"/>
          <p:nvPr/>
        </p:nvSpPr>
        <p:spPr>
          <a:xfrm rot="0">
            <a:off x="3990851" y="3622309"/>
            <a:ext cx="8606683" cy="880208"/>
          </a:xfrm>
          <a:prstGeom prst="rect">
            <a:avLst/>
          </a:prstGeom>
        </p:spPr>
        <p:txBody>
          <a:bodyPr anchor="t" rtlCol="false" tIns="0" lIns="0" bIns="0" rIns="0">
            <a:spAutoFit/>
          </a:bodyPr>
          <a:lstStyle/>
          <a:p>
            <a:pPr algn="l" marL="0" indent="0" lvl="0">
              <a:lnSpc>
                <a:spcPts val="7545"/>
              </a:lnSpc>
            </a:pPr>
            <a:r>
              <a:rPr lang="en-US" b="true" sz="4438">
                <a:solidFill>
                  <a:srgbClr val="0F4662"/>
                </a:solidFill>
                <a:latin typeface="Quicksand Bold"/>
                <a:ea typeface="Quicksand Bold"/>
                <a:cs typeface="Quicksand Bold"/>
                <a:sym typeface="Quicksand Bold"/>
              </a:rPr>
              <a:t>Outcome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379855" y="3258637"/>
            <a:ext cx="6601001" cy="4208138"/>
          </a:xfrm>
          <a:custGeom>
            <a:avLst/>
            <a:gdLst/>
            <a:ahLst/>
            <a:cxnLst/>
            <a:rect r="r" b="b" t="t" l="l"/>
            <a:pathLst>
              <a:path h="4208138" w="6601001">
                <a:moveTo>
                  <a:pt x="0" y="0"/>
                </a:moveTo>
                <a:lnTo>
                  <a:pt x="6601001" y="0"/>
                </a:lnTo>
                <a:lnTo>
                  <a:pt x="6601001" y="4208138"/>
                </a:lnTo>
                <a:lnTo>
                  <a:pt x="0" y="4208138"/>
                </a:lnTo>
                <a:lnTo>
                  <a:pt x="0" y="0"/>
                </a:lnTo>
                <a:close/>
              </a:path>
            </a:pathLst>
          </a:custGeom>
          <a:blipFill>
            <a:blip r:embed="rId2"/>
            <a:stretch>
              <a:fillRect l="0" t="0" r="0" b="0"/>
            </a:stretch>
          </a:blipFill>
        </p:spPr>
      </p:sp>
      <p:sp>
        <p:nvSpPr>
          <p:cNvPr name="Freeform 3" id="3"/>
          <p:cNvSpPr/>
          <p:nvPr/>
        </p:nvSpPr>
        <p:spPr>
          <a:xfrm flipH="false" flipV="false" rot="0">
            <a:off x="4563574" y="6832545"/>
            <a:ext cx="6548956" cy="3266292"/>
          </a:xfrm>
          <a:custGeom>
            <a:avLst/>
            <a:gdLst/>
            <a:ahLst/>
            <a:cxnLst/>
            <a:rect r="r" b="b" t="t" l="l"/>
            <a:pathLst>
              <a:path h="3266292" w="6548956">
                <a:moveTo>
                  <a:pt x="0" y="0"/>
                </a:moveTo>
                <a:lnTo>
                  <a:pt x="6548956" y="0"/>
                </a:lnTo>
                <a:lnTo>
                  <a:pt x="6548956" y="3266292"/>
                </a:lnTo>
                <a:lnTo>
                  <a:pt x="0" y="3266292"/>
                </a:lnTo>
                <a:lnTo>
                  <a:pt x="0" y="0"/>
                </a:lnTo>
                <a:close/>
              </a:path>
            </a:pathLst>
          </a:custGeom>
          <a:blipFill>
            <a:blip r:embed="rId3"/>
            <a:stretch>
              <a:fillRect l="0" t="0" r="0" b="0"/>
            </a:stretch>
          </a:blipFill>
        </p:spPr>
      </p:sp>
      <p:sp>
        <p:nvSpPr>
          <p:cNvPr name="TextBox 4" id="4"/>
          <p:cNvSpPr txBox="true"/>
          <p:nvPr/>
        </p:nvSpPr>
        <p:spPr>
          <a:xfrm rot="0">
            <a:off x="1028700" y="618759"/>
            <a:ext cx="16415610" cy="821055"/>
          </a:xfrm>
          <a:prstGeom prst="rect">
            <a:avLst/>
          </a:prstGeom>
        </p:spPr>
        <p:txBody>
          <a:bodyPr anchor="t" rtlCol="false" tIns="0" lIns="0" bIns="0" rIns="0">
            <a:spAutoFit/>
          </a:bodyPr>
          <a:lstStyle/>
          <a:p>
            <a:pPr algn="l" marL="0" indent="0" lvl="0">
              <a:lnSpc>
                <a:spcPts val="6719"/>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Collaboration and Feedback - Building an Agile Cycle at TravelAware</a:t>
            </a:r>
          </a:p>
        </p:txBody>
      </p:sp>
      <p:sp>
        <p:nvSpPr>
          <p:cNvPr name="TextBox 5" id="5"/>
          <p:cNvSpPr txBox="true"/>
          <p:nvPr/>
        </p:nvSpPr>
        <p:spPr>
          <a:xfrm rot="0">
            <a:off x="1028700" y="3613095"/>
            <a:ext cx="10351155" cy="30575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Sprint Planning</a:t>
            </a:r>
            <a:r>
              <a:rPr lang="en-US" sz="2400">
                <a:solidFill>
                  <a:srgbClr val="0F4662"/>
                </a:solidFill>
                <a:latin typeface="Quicksand"/>
                <a:ea typeface="Quicksand"/>
                <a:cs typeface="Quicksand"/>
                <a:sym typeface="Quicksand"/>
              </a:rPr>
              <a:t>: </a:t>
            </a:r>
            <a:r>
              <a:rPr lang="en-US" sz="2400">
                <a:solidFill>
                  <a:srgbClr val="0F4662"/>
                </a:solidFill>
                <a:latin typeface="Quicksand"/>
                <a:ea typeface="Quicksand"/>
                <a:cs typeface="Quicksand"/>
                <a:sym typeface="Quicksand"/>
              </a:rPr>
              <a:t>The team jointly sets goals for TravelAware's core safety system, breaks down tasks, and assigns them to developers.</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Daily Stand-ups</a:t>
            </a:r>
            <a:r>
              <a:rPr lang="en-US" sz="2400">
                <a:solidFill>
                  <a:srgbClr val="0F4662"/>
                </a:solidFill>
                <a:latin typeface="Quicksand"/>
                <a:ea typeface="Quicksand"/>
                <a:cs typeface="Quicksand"/>
                <a:sym typeface="Quicksand"/>
              </a:rPr>
              <a:t>: Daily progress is synchronized, development obstacles are quickly resolved, and the team remains aligned.</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Trello Agile Board</a:t>
            </a:r>
            <a:r>
              <a:rPr lang="en-US" sz="2400">
                <a:solidFill>
                  <a:srgbClr val="0F4662"/>
                </a:solidFill>
                <a:latin typeface="Quicksand"/>
                <a:ea typeface="Quicksand"/>
                <a:cs typeface="Quicksand"/>
                <a:sym typeface="Quicksand"/>
              </a:rPr>
              <a:t>: Visualize work progress, improve transparency, and achieve seamless collaboration.</a:t>
            </a:r>
          </a:p>
        </p:txBody>
      </p:sp>
      <p:sp>
        <p:nvSpPr>
          <p:cNvPr name="TextBox 6" id="6"/>
          <p:cNvSpPr txBox="true"/>
          <p:nvPr/>
        </p:nvSpPr>
        <p:spPr>
          <a:xfrm rot="0">
            <a:off x="1028700" y="3149863"/>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Feedback-Based Iteration:</a:t>
            </a:r>
          </a:p>
        </p:txBody>
      </p:sp>
      <p:sp>
        <p:nvSpPr>
          <p:cNvPr name="TextBox 7" id="7"/>
          <p:cNvSpPr txBox="true"/>
          <p:nvPr/>
        </p:nvSpPr>
        <p:spPr>
          <a:xfrm rot="0">
            <a:off x="1028700" y="1577156"/>
            <a:ext cx="15627149" cy="1481455"/>
          </a:xfrm>
          <a:prstGeom prst="rect">
            <a:avLst/>
          </a:prstGeom>
        </p:spPr>
        <p:txBody>
          <a:bodyPr anchor="t" rtlCol="false" tIns="0" lIns="0" bIns="0" rIns="0">
            <a:spAutoFit/>
          </a:bodyPr>
          <a:lstStyle/>
          <a:p>
            <a:pPr algn="l">
              <a:lnSpc>
                <a:spcPts val="3919"/>
              </a:lnSpc>
            </a:pPr>
            <a:r>
              <a:rPr lang="en-US" sz="2799" b="true">
                <a:solidFill>
                  <a:srgbClr val="FF6D4D"/>
                </a:solidFill>
                <a:latin typeface="Quicksand Bold"/>
                <a:ea typeface="Quicksand Bold"/>
                <a:cs typeface="Quicksand Bold"/>
                <a:sym typeface="Quicksand Bold"/>
              </a:rPr>
              <a:t>Key point: </a:t>
            </a:r>
          </a:p>
          <a:p>
            <a:pPr algn="l" marL="0" indent="0" lvl="0">
              <a:lnSpc>
                <a:spcPts val="3919"/>
              </a:lnSpc>
              <a:spcBef>
                <a:spcPct val="0"/>
              </a:spcBef>
            </a:pPr>
            <a:r>
              <a:rPr lang="en-US" sz="2799">
                <a:solidFill>
                  <a:srgbClr val="FF6D4D"/>
                </a:solidFill>
                <a:latin typeface="Quicksand"/>
                <a:ea typeface="Quicksand"/>
                <a:cs typeface="Quicksand"/>
                <a:sym typeface="Quicksand"/>
              </a:rPr>
              <a:t>We ensure TravelAware remains user-centric through intensive collaboration and real-time feedback.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2994018" y="6153677"/>
            <a:ext cx="5163440" cy="4065036"/>
          </a:xfrm>
          <a:custGeom>
            <a:avLst/>
            <a:gdLst/>
            <a:ahLst/>
            <a:cxnLst/>
            <a:rect r="r" b="b" t="t" l="l"/>
            <a:pathLst>
              <a:path h="4065036" w="5163440">
                <a:moveTo>
                  <a:pt x="0" y="0"/>
                </a:moveTo>
                <a:lnTo>
                  <a:pt x="5163440" y="0"/>
                </a:lnTo>
                <a:lnTo>
                  <a:pt x="5163440" y="4065036"/>
                </a:lnTo>
                <a:lnTo>
                  <a:pt x="0" y="4065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618759"/>
            <a:ext cx="16415610" cy="821055"/>
          </a:xfrm>
          <a:prstGeom prst="rect">
            <a:avLst/>
          </a:prstGeom>
        </p:spPr>
        <p:txBody>
          <a:bodyPr anchor="t" rtlCol="false" tIns="0" lIns="0" bIns="0" rIns="0">
            <a:spAutoFit/>
          </a:bodyPr>
          <a:lstStyle/>
          <a:p>
            <a:pPr algn="l" marL="0" indent="0" lvl="0">
              <a:lnSpc>
                <a:spcPts val="6719"/>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Collaboration and Feedback - Building an Agile Cycle at TravelAware</a:t>
            </a:r>
          </a:p>
        </p:txBody>
      </p:sp>
      <p:grpSp>
        <p:nvGrpSpPr>
          <p:cNvPr name="Group 4" id="4"/>
          <p:cNvGrpSpPr/>
          <p:nvPr/>
        </p:nvGrpSpPr>
        <p:grpSpPr>
          <a:xfrm rot="0">
            <a:off x="1028700" y="3501372"/>
            <a:ext cx="12221656" cy="3948430"/>
            <a:chOff x="0" y="0"/>
            <a:chExt cx="16295541" cy="5264573"/>
          </a:xfrm>
        </p:grpSpPr>
        <p:sp>
          <p:nvSpPr>
            <p:cNvPr name="TextBox 5" id="5"/>
            <p:cNvSpPr txBox="true"/>
            <p:nvPr/>
          </p:nvSpPr>
          <p:spPr>
            <a:xfrm rot="0">
              <a:off x="0" y="-66675"/>
              <a:ext cx="14037009" cy="632248"/>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Usability Testing and Feedback:</a:t>
              </a:r>
            </a:p>
          </p:txBody>
        </p:sp>
        <p:sp>
          <p:nvSpPr>
            <p:cNvPr name="TextBox 6" id="6"/>
            <p:cNvSpPr txBox="true"/>
            <p:nvPr/>
          </p:nvSpPr>
          <p:spPr>
            <a:xfrm rot="0">
              <a:off x="0" y="543348"/>
              <a:ext cx="16295541" cy="47212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Sprint Review</a:t>
              </a:r>
              <a:r>
                <a:rPr lang="en-US" sz="2400">
                  <a:solidFill>
                    <a:srgbClr val="0F4662"/>
                  </a:solidFill>
                  <a:latin typeface="Quicksand"/>
                  <a:ea typeface="Quicksand"/>
                  <a:cs typeface="Quicksand"/>
                  <a:sym typeface="Quicksand"/>
                </a:rPr>
                <a:t>: Demonstrate TravelAware's MVP features (maps, alerts, etc.) to stakeholders to gather their direct feedback.</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Target Audience Feedback</a:t>
              </a:r>
              <a:r>
                <a:rPr lang="en-US" sz="2400">
                  <a:solidFill>
                    <a:srgbClr val="0F4662"/>
                  </a:solidFill>
                  <a:latin typeface="Quicksand"/>
                  <a:ea typeface="Quicksand"/>
                  <a:cs typeface="Quicksand"/>
                  <a:sym typeface="Quicksand"/>
                </a:rPr>
                <a:t>: Focus on obtaining valuable feedback from target users, such as tourists and international students, to validate the design of TravelAware.</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Result</a:t>
              </a:r>
              <a:r>
                <a:rPr lang="en-US" sz="2400">
                  <a:solidFill>
                    <a:srgbClr val="0F4662"/>
                  </a:solidFill>
                  <a:latin typeface="Quicksand"/>
                  <a:ea typeface="Quicksand"/>
                  <a:cs typeface="Quicksand"/>
                  <a:sym typeface="Quicksand"/>
                </a:rPr>
                <a:t>: Quickly identify usability issues and ensure the product design aligns with user needs.</a:t>
              </a:r>
            </a:p>
          </p:txBody>
        </p:sp>
      </p:grpSp>
      <p:sp>
        <p:nvSpPr>
          <p:cNvPr name="TextBox 7" id="7"/>
          <p:cNvSpPr txBox="true"/>
          <p:nvPr/>
        </p:nvSpPr>
        <p:spPr>
          <a:xfrm rot="0">
            <a:off x="1028700" y="1696067"/>
            <a:ext cx="16230600" cy="1481455"/>
          </a:xfrm>
          <a:prstGeom prst="rect">
            <a:avLst/>
          </a:prstGeom>
        </p:spPr>
        <p:txBody>
          <a:bodyPr anchor="t" rtlCol="false" tIns="0" lIns="0" bIns="0" rIns="0">
            <a:spAutoFit/>
          </a:bodyPr>
          <a:lstStyle/>
          <a:p>
            <a:pPr algn="l">
              <a:lnSpc>
                <a:spcPts val="3919"/>
              </a:lnSpc>
            </a:pPr>
            <a:r>
              <a:rPr lang="en-US" sz="2799" b="true">
                <a:solidFill>
                  <a:srgbClr val="FF6D4D"/>
                </a:solidFill>
                <a:latin typeface="Quicksand Bold"/>
                <a:ea typeface="Quicksand Bold"/>
                <a:cs typeface="Quicksand Bold"/>
                <a:sym typeface="Quicksand Bold"/>
              </a:rPr>
              <a:t>Key point: </a:t>
            </a:r>
          </a:p>
          <a:p>
            <a:pPr algn="l" marL="0" indent="0" lvl="0">
              <a:lnSpc>
                <a:spcPts val="3919"/>
              </a:lnSpc>
              <a:spcBef>
                <a:spcPct val="0"/>
              </a:spcBef>
            </a:pPr>
            <a:r>
              <a:rPr lang="en-US" sz="2799">
                <a:solidFill>
                  <a:srgbClr val="FF6D4D"/>
                </a:solidFill>
                <a:latin typeface="Quicksand"/>
                <a:ea typeface="Quicksand"/>
                <a:cs typeface="Quicksand"/>
                <a:sym typeface="Quicksand"/>
              </a:rPr>
              <a:t>We ensure TravelAware remains user-centric through intensive collaboration and real-time feedback.</a:t>
            </a:r>
          </a:p>
        </p:txBody>
      </p:sp>
      <p:sp>
        <p:nvSpPr>
          <p:cNvPr name="TextBox 8" id="8"/>
          <p:cNvSpPr txBox="true"/>
          <p:nvPr/>
        </p:nvSpPr>
        <p:spPr>
          <a:xfrm rot="1445790">
            <a:off x="14087192" y="7013878"/>
            <a:ext cx="3035423" cy="577851"/>
          </a:xfrm>
          <a:prstGeom prst="rect">
            <a:avLst/>
          </a:prstGeom>
        </p:spPr>
        <p:txBody>
          <a:bodyPr anchor="t" rtlCol="false" tIns="0" lIns="0" bIns="0" rIns="0">
            <a:spAutoFit/>
          </a:bodyPr>
          <a:lstStyle/>
          <a:p>
            <a:pPr algn="ctr">
              <a:lnSpc>
                <a:spcPts val="4929"/>
              </a:lnSpc>
              <a:spcBef>
                <a:spcPct val="0"/>
              </a:spcBef>
            </a:pPr>
            <a:r>
              <a:rPr lang="en-US" b="true" sz="2899">
                <a:solidFill>
                  <a:srgbClr val="000000"/>
                </a:solidFill>
                <a:latin typeface="Quicksand Bold"/>
                <a:ea typeface="Quicksand Bold"/>
                <a:cs typeface="Quicksand Bold"/>
                <a:sym typeface="Quicksand Bold"/>
              </a:rPr>
              <a:t>T</a:t>
            </a:r>
            <a:r>
              <a:rPr lang="en-US" b="true" sz="2899">
                <a:solidFill>
                  <a:srgbClr val="000000"/>
                </a:solidFill>
                <a:latin typeface="Quicksand Bold"/>
                <a:ea typeface="Quicksand Bold"/>
                <a:cs typeface="Quicksand Bold"/>
                <a:sym typeface="Quicksand Bold"/>
              </a:rPr>
              <a:t>ravelAware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698133" y="4957445"/>
            <a:ext cx="6589867" cy="5329555"/>
          </a:xfrm>
          <a:custGeom>
            <a:avLst/>
            <a:gdLst/>
            <a:ahLst/>
            <a:cxnLst/>
            <a:rect r="r" b="b" t="t" l="l"/>
            <a:pathLst>
              <a:path h="5329555" w="6589867">
                <a:moveTo>
                  <a:pt x="0" y="0"/>
                </a:moveTo>
                <a:lnTo>
                  <a:pt x="6589867" y="0"/>
                </a:lnTo>
                <a:lnTo>
                  <a:pt x="6589867" y="5329555"/>
                </a:lnTo>
                <a:lnTo>
                  <a:pt x="0" y="5329555"/>
                </a:lnTo>
                <a:lnTo>
                  <a:pt x="0" y="0"/>
                </a:lnTo>
                <a:close/>
              </a:path>
            </a:pathLst>
          </a:custGeom>
          <a:blipFill>
            <a:blip r:embed="rId2"/>
            <a:stretch>
              <a:fillRect l="0" t="0" r="0" b="0"/>
            </a:stretch>
          </a:blipFill>
        </p:spPr>
      </p:sp>
      <p:sp>
        <p:nvSpPr>
          <p:cNvPr name="TextBox 3" id="3"/>
          <p:cNvSpPr txBox="true"/>
          <p:nvPr/>
        </p:nvSpPr>
        <p:spPr>
          <a:xfrm rot="0">
            <a:off x="1028700" y="618759"/>
            <a:ext cx="16459761" cy="821055"/>
          </a:xfrm>
          <a:prstGeom prst="rect">
            <a:avLst/>
          </a:prstGeom>
        </p:spPr>
        <p:txBody>
          <a:bodyPr anchor="t" rtlCol="false" tIns="0" lIns="0" bIns="0" rIns="0">
            <a:spAutoFit/>
          </a:bodyPr>
          <a:lstStyle/>
          <a:p>
            <a:pPr algn="l" marL="0" indent="0" lvl="0">
              <a:lnSpc>
                <a:spcPts val="6719"/>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Iteration Cased on Feedback - Let TravelAware Continue to Evolve</a:t>
            </a:r>
          </a:p>
        </p:txBody>
      </p:sp>
      <p:sp>
        <p:nvSpPr>
          <p:cNvPr name="TextBox 4" id="4"/>
          <p:cNvSpPr txBox="true"/>
          <p:nvPr/>
        </p:nvSpPr>
        <p:spPr>
          <a:xfrm rot="0">
            <a:off x="1028700" y="6529070"/>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Feedback Translated into Action:</a:t>
            </a:r>
          </a:p>
        </p:txBody>
      </p:sp>
      <p:sp>
        <p:nvSpPr>
          <p:cNvPr name="TextBox 5" id="5"/>
          <p:cNvSpPr txBox="true"/>
          <p:nvPr/>
        </p:nvSpPr>
        <p:spPr>
          <a:xfrm rot="0">
            <a:off x="1028700" y="6972300"/>
            <a:ext cx="10527757" cy="30575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Updated Product Backlog</a:t>
            </a:r>
            <a:r>
              <a:rPr lang="en-US" sz="2400">
                <a:solidFill>
                  <a:srgbClr val="0F4662"/>
                </a:solidFill>
                <a:latin typeface="Quicksand"/>
                <a:ea typeface="Quicksand"/>
                <a:cs typeface="Quicksand"/>
                <a:sym typeface="Quicksand"/>
              </a:rPr>
              <a:t>: Feedback from the Sprint Review is directly translated into new or revised PBIs, ensuring the next Sprint focuses on the most valuable tasks.</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Culture of Continuous Improvement</a:t>
            </a:r>
            <a:r>
              <a:rPr lang="en-US" sz="2400">
                <a:solidFill>
                  <a:srgbClr val="0F4662"/>
                </a:solidFill>
                <a:latin typeface="Quicksand"/>
                <a:ea typeface="Quicksand"/>
                <a:cs typeface="Quicksand"/>
                <a:sym typeface="Quicksand"/>
              </a:rPr>
              <a:t>: The Sprint Retrospective allows us to reflect on and optimize team collaboration and processes, improving not only TravelAware but also team efficiency.</a:t>
            </a:r>
          </a:p>
        </p:txBody>
      </p:sp>
      <p:sp>
        <p:nvSpPr>
          <p:cNvPr name="TextBox 6" id="6"/>
          <p:cNvSpPr txBox="true"/>
          <p:nvPr/>
        </p:nvSpPr>
        <p:spPr>
          <a:xfrm rot="0">
            <a:off x="1028700" y="1688599"/>
            <a:ext cx="16230600" cy="9861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FF6D4D"/>
                </a:solidFill>
                <a:latin typeface="Quicksand Bold"/>
                <a:ea typeface="Quicksand Bold"/>
                <a:cs typeface="Quicksand Bold"/>
                <a:sym typeface="Quicksand Bold"/>
              </a:rPr>
              <a:t>Key point: </a:t>
            </a:r>
            <a:r>
              <a:rPr lang="en-US" sz="2799">
                <a:solidFill>
                  <a:srgbClr val="FF6D4D"/>
                </a:solidFill>
                <a:latin typeface="Quicksand"/>
                <a:ea typeface="Quicksand"/>
                <a:cs typeface="Quicksand"/>
                <a:sym typeface="Quicksand"/>
              </a:rPr>
              <a:t>TravelAware continually enhances its value through ongoing iteration, transforming feedback into tangible improvements.</a:t>
            </a:r>
          </a:p>
        </p:txBody>
      </p:sp>
      <p:sp>
        <p:nvSpPr>
          <p:cNvPr name="TextBox 7" id="7"/>
          <p:cNvSpPr txBox="true"/>
          <p:nvPr/>
        </p:nvSpPr>
        <p:spPr>
          <a:xfrm rot="0">
            <a:off x="1028700" y="2923540"/>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Agile Iteration Cycle:</a:t>
            </a:r>
          </a:p>
        </p:txBody>
      </p:sp>
      <p:sp>
        <p:nvSpPr>
          <p:cNvPr name="TextBox 8" id="8"/>
          <p:cNvSpPr txBox="true"/>
          <p:nvPr/>
        </p:nvSpPr>
        <p:spPr>
          <a:xfrm rot="0">
            <a:off x="1028700" y="3366770"/>
            <a:ext cx="10527757" cy="30575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Each Sprint is a Learning Opportunity</a:t>
            </a:r>
            <a:r>
              <a:rPr lang="en-US" sz="2400">
                <a:solidFill>
                  <a:srgbClr val="0F4662"/>
                </a:solidFill>
                <a:latin typeface="Quicksand"/>
                <a:ea typeface="Quicksand"/>
                <a:cs typeface="Quicksand"/>
                <a:sym typeface="Quicksand"/>
              </a:rPr>
              <a:t>: Our development process uses short, efficient iterations, allowing us to respond quickly to changes.</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From MVP to Optimization</a:t>
            </a:r>
            <a:r>
              <a:rPr lang="en-US" sz="2400">
                <a:solidFill>
                  <a:srgbClr val="0F4662"/>
                </a:solidFill>
                <a:latin typeface="Quicksand"/>
                <a:ea typeface="Quicksand"/>
                <a:cs typeface="Quicksand"/>
                <a:sym typeface="Quicksand"/>
              </a:rPr>
              <a:t>: TravelAware roadmap shows how we iterated from a basic "display crime hotspots" feature to "more readable maps" and "crime level filtering."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788623" y="6666848"/>
            <a:ext cx="6604027" cy="3476003"/>
          </a:xfrm>
          <a:custGeom>
            <a:avLst/>
            <a:gdLst/>
            <a:ahLst/>
            <a:cxnLst/>
            <a:rect r="r" b="b" t="t" l="l"/>
            <a:pathLst>
              <a:path h="3476003" w="6604027">
                <a:moveTo>
                  <a:pt x="0" y="0"/>
                </a:moveTo>
                <a:lnTo>
                  <a:pt x="6604027" y="0"/>
                </a:lnTo>
                <a:lnTo>
                  <a:pt x="6604027" y="3476004"/>
                </a:lnTo>
                <a:lnTo>
                  <a:pt x="0" y="3476004"/>
                </a:lnTo>
                <a:lnTo>
                  <a:pt x="0" y="0"/>
                </a:lnTo>
                <a:close/>
              </a:path>
            </a:pathLst>
          </a:custGeom>
          <a:blipFill>
            <a:blip r:embed="rId2"/>
            <a:stretch>
              <a:fillRect l="-2899" t="0" r="-2899" b="0"/>
            </a:stretch>
          </a:blipFill>
        </p:spPr>
      </p:sp>
      <p:sp>
        <p:nvSpPr>
          <p:cNvPr name="Freeform 3" id="3"/>
          <p:cNvSpPr/>
          <p:nvPr/>
        </p:nvSpPr>
        <p:spPr>
          <a:xfrm flipH="false" flipV="false" rot="0">
            <a:off x="14678559" y="2932575"/>
            <a:ext cx="3438882" cy="3600923"/>
          </a:xfrm>
          <a:custGeom>
            <a:avLst/>
            <a:gdLst/>
            <a:ahLst/>
            <a:cxnLst/>
            <a:rect r="r" b="b" t="t" l="l"/>
            <a:pathLst>
              <a:path h="3600923" w="3438882">
                <a:moveTo>
                  <a:pt x="0" y="0"/>
                </a:moveTo>
                <a:lnTo>
                  <a:pt x="3438882" y="0"/>
                </a:lnTo>
                <a:lnTo>
                  <a:pt x="3438882" y="3600923"/>
                </a:lnTo>
                <a:lnTo>
                  <a:pt x="0" y="3600923"/>
                </a:lnTo>
                <a:lnTo>
                  <a:pt x="0" y="0"/>
                </a:lnTo>
                <a:close/>
              </a:path>
            </a:pathLst>
          </a:custGeom>
          <a:blipFill>
            <a:blip r:embed="rId3"/>
            <a:stretch>
              <a:fillRect l="0" t="0" r="0" b="0"/>
            </a:stretch>
          </a:blipFill>
        </p:spPr>
      </p:sp>
      <p:sp>
        <p:nvSpPr>
          <p:cNvPr name="Freeform 4" id="4"/>
          <p:cNvSpPr/>
          <p:nvPr/>
        </p:nvSpPr>
        <p:spPr>
          <a:xfrm flipH="false" flipV="false" rot="0">
            <a:off x="9677846" y="2932575"/>
            <a:ext cx="4758305" cy="3503302"/>
          </a:xfrm>
          <a:custGeom>
            <a:avLst/>
            <a:gdLst/>
            <a:ahLst/>
            <a:cxnLst/>
            <a:rect r="r" b="b" t="t" l="l"/>
            <a:pathLst>
              <a:path h="3503302" w="4758305">
                <a:moveTo>
                  <a:pt x="0" y="0"/>
                </a:moveTo>
                <a:lnTo>
                  <a:pt x="4758304" y="0"/>
                </a:lnTo>
                <a:lnTo>
                  <a:pt x="4758304" y="3503302"/>
                </a:lnTo>
                <a:lnTo>
                  <a:pt x="0" y="3503302"/>
                </a:lnTo>
                <a:lnTo>
                  <a:pt x="0" y="0"/>
                </a:lnTo>
                <a:close/>
              </a:path>
            </a:pathLst>
          </a:custGeom>
          <a:blipFill>
            <a:blip r:embed="rId4"/>
            <a:stretch>
              <a:fillRect l="0" t="0" r="0" b="0"/>
            </a:stretch>
          </a:blipFill>
        </p:spPr>
      </p:sp>
      <p:sp>
        <p:nvSpPr>
          <p:cNvPr name="TextBox 5" id="5"/>
          <p:cNvSpPr txBox="true"/>
          <p:nvPr/>
        </p:nvSpPr>
        <p:spPr>
          <a:xfrm rot="0">
            <a:off x="1028700" y="618759"/>
            <a:ext cx="16879191" cy="821055"/>
          </a:xfrm>
          <a:prstGeom prst="rect">
            <a:avLst/>
          </a:prstGeom>
        </p:spPr>
        <p:txBody>
          <a:bodyPr anchor="t" rtlCol="false" tIns="0" lIns="0" bIns="0" rIns="0">
            <a:spAutoFit/>
          </a:bodyPr>
          <a:lstStyle/>
          <a:p>
            <a:pPr algn="l" marL="0" indent="0" lvl="0">
              <a:lnSpc>
                <a:spcPts val="6719"/>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Agile Product Management - Tools for Collaboration and Transparency</a:t>
            </a:r>
          </a:p>
        </p:txBody>
      </p:sp>
      <p:sp>
        <p:nvSpPr>
          <p:cNvPr name="TextBox 6" id="6"/>
          <p:cNvSpPr txBox="true"/>
          <p:nvPr/>
        </p:nvSpPr>
        <p:spPr>
          <a:xfrm rot="0">
            <a:off x="1028700" y="1688599"/>
            <a:ext cx="16230600" cy="986155"/>
          </a:xfrm>
          <a:prstGeom prst="rect">
            <a:avLst/>
          </a:prstGeom>
        </p:spPr>
        <p:txBody>
          <a:bodyPr anchor="t" rtlCol="false" tIns="0" lIns="0" bIns="0" rIns="0">
            <a:spAutoFit/>
          </a:bodyPr>
          <a:lstStyle/>
          <a:p>
            <a:pPr algn="l">
              <a:lnSpc>
                <a:spcPts val="3919"/>
              </a:lnSpc>
            </a:pPr>
            <a:r>
              <a:rPr lang="en-US" sz="2799" b="true">
                <a:solidFill>
                  <a:srgbClr val="FF6D4D"/>
                </a:solidFill>
                <a:latin typeface="Quicksand Bold"/>
                <a:ea typeface="Quicksand Bold"/>
                <a:cs typeface="Quicksand Bold"/>
                <a:sym typeface="Quicksand Bold"/>
              </a:rPr>
              <a:t>Key point: </a:t>
            </a:r>
          </a:p>
          <a:p>
            <a:pPr algn="l" marL="0" indent="0" lvl="0">
              <a:lnSpc>
                <a:spcPts val="3919"/>
              </a:lnSpc>
              <a:spcBef>
                <a:spcPct val="0"/>
              </a:spcBef>
            </a:pPr>
            <a:r>
              <a:rPr lang="en-US" sz="2799">
                <a:solidFill>
                  <a:srgbClr val="FF6D4D"/>
                </a:solidFill>
                <a:latin typeface="Quicksand"/>
                <a:ea typeface="Quicksand"/>
                <a:cs typeface="Quicksand"/>
                <a:sym typeface="Quicksand"/>
              </a:rPr>
              <a:t>Use agile tools to ensure collaboration, consistency, and transparency of team and project goals.</a:t>
            </a:r>
          </a:p>
        </p:txBody>
      </p:sp>
      <p:sp>
        <p:nvSpPr>
          <p:cNvPr name="TextBox 7" id="7"/>
          <p:cNvSpPr txBox="true"/>
          <p:nvPr/>
        </p:nvSpPr>
        <p:spPr>
          <a:xfrm rot="0">
            <a:off x="1028700" y="2923540"/>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Agile Tools and Collaboration:</a:t>
            </a:r>
          </a:p>
        </p:txBody>
      </p:sp>
      <p:sp>
        <p:nvSpPr>
          <p:cNvPr name="TextBox 8" id="8"/>
          <p:cNvSpPr txBox="true"/>
          <p:nvPr/>
        </p:nvSpPr>
        <p:spPr>
          <a:xfrm rot="0">
            <a:off x="1028700" y="3414395"/>
            <a:ext cx="8649146" cy="51149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Product Vision Board</a:t>
            </a:r>
            <a:r>
              <a:rPr lang="en-US" sz="2400">
                <a:solidFill>
                  <a:srgbClr val="0F4662"/>
                </a:solidFill>
                <a:latin typeface="Quicksand"/>
                <a:ea typeface="Quicksand"/>
                <a:cs typeface="Quicksand"/>
                <a:sym typeface="Quicksand"/>
              </a:rPr>
              <a:t>: Establishes TravelAware's core vision, clearly defines its target customer and solution, and serves as the foundation for all development decisions.</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Product Roadmap</a:t>
            </a:r>
            <a:r>
              <a:rPr lang="en-US" sz="2400">
                <a:solidFill>
                  <a:srgbClr val="0F4662"/>
                </a:solidFill>
                <a:latin typeface="Quicksand"/>
                <a:ea typeface="Quicksand"/>
                <a:cs typeface="Quicksand"/>
                <a:sym typeface="Quicksand"/>
              </a:rPr>
              <a:t>: Plans TravelAware's development roadmap, breaking down the vision into actionable milestones and defining user stories for each phase.</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Agile Board</a:t>
            </a:r>
            <a:r>
              <a:rPr lang="en-US" sz="2400">
                <a:solidFill>
                  <a:srgbClr val="0F4662"/>
                </a:solidFill>
                <a:latin typeface="Quicksand"/>
                <a:ea typeface="Quicksand"/>
                <a:cs typeface="Quicksand"/>
                <a:sym typeface="Quicksand"/>
              </a:rPr>
              <a:t>: Use Trello and Azure DevOps to visualize workflows, clearly displaying the status of each task, assigning tasks to teams, and tracking progress.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2081626" y="2989080"/>
            <a:ext cx="5630802" cy="7116338"/>
          </a:xfrm>
          <a:custGeom>
            <a:avLst/>
            <a:gdLst/>
            <a:ahLst/>
            <a:cxnLst/>
            <a:rect r="r" b="b" t="t" l="l"/>
            <a:pathLst>
              <a:path h="7116338" w="5630802">
                <a:moveTo>
                  <a:pt x="0" y="0"/>
                </a:moveTo>
                <a:lnTo>
                  <a:pt x="5630802" y="0"/>
                </a:lnTo>
                <a:lnTo>
                  <a:pt x="5630802" y="7116337"/>
                </a:lnTo>
                <a:lnTo>
                  <a:pt x="0" y="7116337"/>
                </a:lnTo>
                <a:lnTo>
                  <a:pt x="0" y="0"/>
                </a:lnTo>
                <a:close/>
              </a:path>
            </a:pathLst>
          </a:custGeom>
          <a:blipFill>
            <a:blip r:embed="rId2"/>
            <a:stretch>
              <a:fillRect l="0" t="0" r="0" b="0"/>
            </a:stretch>
          </a:blipFill>
        </p:spPr>
      </p:sp>
      <p:sp>
        <p:nvSpPr>
          <p:cNvPr name="TextBox 3" id="3"/>
          <p:cNvSpPr txBox="true"/>
          <p:nvPr/>
        </p:nvSpPr>
        <p:spPr>
          <a:xfrm rot="0">
            <a:off x="1028700" y="618759"/>
            <a:ext cx="16879191" cy="821055"/>
          </a:xfrm>
          <a:prstGeom prst="rect">
            <a:avLst/>
          </a:prstGeom>
        </p:spPr>
        <p:txBody>
          <a:bodyPr anchor="t" rtlCol="false" tIns="0" lIns="0" bIns="0" rIns="0">
            <a:spAutoFit/>
          </a:bodyPr>
          <a:lstStyle/>
          <a:p>
            <a:pPr algn="l" marL="0" indent="0" lvl="0">
              <a:lnSpc>
                <a:spcPts val="6719"/>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Agile Product Management - Tools for Collaboration and Transparency</a:t>
            </a:r>
          </a:p>
        </p:txBody>
      </p:sp>
      <p:sp>
        <p:nvSpPr>
          <p:cNvPr name="TextBox 4" id="4"/>
          <p:cNvSpPr txBox="true"/>
          <p:nvPr/>
        </p:nvSpPr>
        <p:spPr>
          <a:xfrm rot="0">
            <a:off x="1028700" y="2922405"/>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Goals and Metrics:</a:t>
            </a:r>
          </a:p>
        </p:txBody>
      </p:sp>
      <p:sp>
        <p:nvSpPr>
          <p:cNvPr name="TextBox 5" id="5"/>
          <p:cNvSpPr txBox="true"/>
          <p:nvPr/>
        </p:nvSpPr>
        <p:spPr>
          <a:xfrm rot="0">
            <a:off x="1028700" y="3365635"/>
            <a:ext cx="10527757" cy="254317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Sprint Goal</a:t>
            </a:r>
            <a:r>
              <a:rPr lang="en-US" sz="2400">
                <a:solidFill>
                  <a:srgbClr val="0F4662"/>
                </a:solidFill>
                <a:latin typeface="Quicksand"/>
                <a:ea typeface="Quicksand"/>
                <a:cs typeface="Quicksand"/>
                <a:sym typeface="Quicksand"/>
              </a:rPr>
              <a:t>: Each sprint has a clear goal for TravelAware's core functionality.</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Measurable Metrics</a:t>
            </a:r>
            <a:r>
              <a:rPr lang="en-US" sz="2400">
                <a:solidFill>
                  <a:srgbClr val="0F4662"/>
                </a:solidFill>
                <a:latin typeface="Quicksand"/>
                <a:ea typeface="Quicksand"/>
                <a:cs typeface="Quicksand"/>
                <a:sym typeface="Quicksand"/>
              </a:rPr>
              <a:t>: Prod</a:t>
            </a:r>
            <a:r>
              <a:rPr lang="en-US" sz="2400">
                <a:solidFill>
                  <a:srgbClr val="0F4662"/>
                </a:solidFill>
                <a:latin typeface="Quicksand"/>
                <a:ea typeface="Quicksand"/>
                <a:cs typeface="Quicksand"/>
                <a:sym typeface="Quicksand"/>
              </a:rPr>
              <a:t>uct feature success is measured through metrics such as "number of registered users" and "number of location views."</a:t>
            </a:r>
          </a:p>
        </p:txBody>
      </p:sp>
      <p:sp>
        <p:nvSpPr>
          <p:cNvPr name="TextBox 6" id="6"/>
          <p:cNvSpPr txBox="true"/>
          <p:nvPr/>
        </p:nvSpPr>
        <p:spPr>
          <a:xfrm rot="0">
            <a:off x="1028700" y="1688599"/>
            <a:ext cx="16230600" cy="986155"/>
          </a:xfrm>
          <a:prstGeom prst="rect">
            <a:avLst/>
          </a:prstGeom>
        </p:spPr>
        <p:txBody>
          <a:bodyPr anchor="t" rtlCol="false" tIns="0" lIns="0" bIns="0" rIns="0">
            <a:spAutoFit/>
          </a:bodyPr>
          <a:lstStyle/>
          <a:p>
            <a:pPr algn="l">
              <a:lnSpc>
                <a:spcPts val="3919"/>
              </a:lnSpc>
            </a:pPr>
            <a:r>
              <a:rPr lang="en-US" sz="2799" b="true">
                <a:solidFill>
                  <a:srgbClr val="FF6D4D"/>
                </a:solidFill>
                <a:latin typeface="Quicksand Bold"/>
                <a:ea typeface="Quicksand Bold"/>
                <a:cs typeface="Quicksand Bold"/>
                <a:sym typeface="Quicksand Bold"/>
              </a:rPr>
              <a:t>Key point: </a:t>
            </a:r>
          </a:p>
          <a:p>
            <a:pPr algn="l" marL="0" indent="0" lvl="0">
              <a:lnSpc>
                <a:spcPts val="3919"/>
              </a:lnSpc>
              <a:spcBef>
                <a:spcPct val="0"/>
              </a:spcBef>
            </a:pPr>
            <a:r>
              <a:rPr lang="en-US" sz="2799">
                <a:solidFill>
                  <a:srgbClr val="FF6D4D"/>
                </a:solidFill>
                <a:latin typeface="Quicksand"/>
                <a:ea typeface="Quicksand"/>
                <a:cs typeface="Quicksand"/>
                <a:sym typeface="Quicksand"/>
              </a:rPr>
              <a:t>Use agile tools to ensure collaboration, consistency, and transparency of team and project goals.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618759"/>
            <a:ext cx="16879191" cy="821055"/>
          </a:xfrm>
          <a:prstGeom prst="rect">
            <a:avLst/>
          </a:prstGeom>
        </p:spPr>
        <p:txBody>
          <a:bodyPr anchor="t" rtlCol="false" tIns="0" lIns="0" bIns="0" rIns="0">
            <a:spAutoFit/>
          </a:bodyPr>
          <a:lstStyle/>
          <a:p>
            <a:pPr algn="l" marL="0" indent="0" lvl="0">
              <a:lnSpc>
                <a:spcPts val="6719"/>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Stakeholder Management - Communication and Response Strategies</a:t>
            </a:r>
          </a:p>
        </p:txBody>
      </p:sp>
      <p:sp>
        <p:nvSpPr>
          <p:cNvPr name="TextBox 3" id="3"/>
          <p:cNvSpPr txBox="true"/>
          <p:nvPr/>
        </p:nvSpPr>
        <p:spPr>
          <a:xfrm rot="0">
            <a:off x="1028700" y="1522810"/>
            <a:ext cx="16230600" cy="1481455"/>
          </a:xfrm>
          <a:prstGeom prst="rect">
            <a:avLst/>
          </a:prstGeom>
        </p:spPr>
        <p:txBody>
          <a:bodyPr anchor="t" rtlCol="false" tIns="0" lIns="0" bIns="0" rIns="0">
            <a:spAutoFit/>
          </a:bodyPr>
          <a:lstStyle/>
          <a:p>
            <a:pPr algn="l">
              <a:lnSpc>
                <a:spcPts val="3919"/>
              </a:lnSpc>
            </a:pPr>
            <a:r>
              <a:rPr lang="en-US" sz="2799" b="true">
                <a:solidFill>
                  <a:srgbClr val="FF6D4D"/>
                </a:solidFill>
                <a:latin typeface="Quicksand Bold"/>
                <a:ea typeface="Quicksand Bold"/>
                <a:cs typeface="Quicksand Bold"/>
                <a:sym typeface="Quicksand Bold"/>
              </a:rPr>
              <a:t>Key point</a:t>
            </a:r>
            <a:r>
              <a:rPr lang="en-US" sz="2799">
                <a:solidFill>
                  <a:srgbClr val="FF6D4D"/>
                </a:solidFill>
                <a:latin typeface="Quicksand"/>
                <a:ea typeface="Quicksand"/>
                <a:cs typeface="Quicksand"/>
                <a:sym typeface="Quicksand"/>
              </a:rPr>
              <a:t>: </a:t>
            </a:r>
          </a:p>
          <a:p>
            <a:pPr algn="l" marL="0" indent="0" lvl="0">
              <a:lnSpc>
                <a:spcPts val="3919"/>
              </a:lnSpc>
              <a:spcBef>
                <a:spcPct val="0"/>
              </a:spcBef>
            </a:pPr>
            <a:r>
              <a:rPr lang="en-US" sz="2799">
                <a:solidFill>
                  <a:srgbClr val="FF6D4D"/>
                </a:solidFill>
                <a:latin typeface="Quicksand"/>
                <a:ea typeface="Quicksand"/>
                <a:cs typeface="Quicksand"/>
                <a:sym typeface="Quicksand"/>
              </a:rPr>
              <a:t>Ensure high alignment between stakeholders and TravelAware development through structured communication and flexible response.</a:t>
            </a:r>
          </a:p>
        </p:txBody>
      </p:sp>
      <p:sp>
        <p:nvSpPr>
          <p:cNvPr name="TextBox 4" id="4"/>
          <p:cNvSpPr txBox="true"/>
          <p:nvPr/>
        </p:nvSpPr>
        <p:spPr>
          <a:xfrm rot="0">
            <a:off x="1028700" y="3222442"/>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Stakeholder Management Strategy:</a:t>
            </a:r>
          </a:p>
        </p:txBody>
      </p:sp>
      <p:sp>
        <p:nvSpPr>
          <p:cNvPr name="TextBox 5" id="5"/>
          <p:cNvSpPr txBox="true"/>
          <p:nvPr/>
        </p:nvSpPr>
        <p:spPr>
          <a:xfrm rot="0">
            <a:off x="1028700" y="3713297"/>
            <a:ext cx="16088812" cy="254317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Regular Communication</a:t>
            </a:r>
            <a:r>
              <a:rPr lang="en-US" sz="2400">
                <a:solidFill>
                  <a:srgbClr val="0F4662"/>
                </a:solidFill>
                <a:latin typeface="Quicksand"/>
                <a:ea typeface="Quicksand"/>
                <a:cs typeface="Quicksand"/>
                <a:sym typeface="Quicksand"/>
              </a:rPr>
              <a:t>: Sprint Reviews showcase TravelAware's completed work to stakeholders and gather direct feedback.</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Team Role Definition</a:t>
            </a:r>
            <a:r>
              <a:rPr lang="en-US" sz="2400">
                <a:solidFill>
                  <a:srgbClr val="0F4662"/>
                </a:solidFill>
                <a:latin typeface="Quicksand"/>
                <a:ea typeface="Quicksand"/>
                <a:cs typeface="Quicksand"/>
                <a:sym typeface="Quicksand"/>
              </a:rPr>
              <a:t>: Ensure clear responsibilities and accountability for each role.</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C</a:t>
            </a:r>
            <a:r>
              <a:rPr lang="en-US" b="true" sz="2400">
                <a:solidFill>
                  <a:srgbClr val="0F4662"/>
                </a:solidFill>
                <a:latin typeface="Quicksand Bold"/>
                <a:ea typeface="Quicksand Bold"/>
                <a:cs typeface="Quicksand Bold"/>
                <a:sym typeface="Quicksand Bold"/>
              </a:rPr>
              <a:t>oordination and Alignment</a:t>
            </a:r>
            <a:r>
              <a:rPr lang="en-US" sz="2400">
                <a:solidFill>
                  <a:srgbClr val="0F4662"/>
                </a:solidFill>
                <a:latin typeface="Quicksand"/>
                <a:ea typeface="Quicksand"/>
                <a:cs typeface="Quicksand"/>
                <a:sym typeface="Quicksand"/>
              </a:rPr>
              <a:t>: Through Program Increment Planning, we ensure that the goals of multiple teams (Agile Release Trains) are aligned with the business vision to avoid silos.</a:t>
            </a:r>
          </a:p>
        </p:txBody>
      </p:sp>
      <p:sp>
        <p:nvSpPr>
          <p:cNvPr name="Freeform 6" id="6"/>
          <p:cNvSpPr/>
          <p:nvPr/>
        </p:nvSpPr>
        <p:spPr>
          <a:xfrm flipH="false" flipV="false" rot="0">
            <a:off x="4915879" y="6408872"/>
            <a:ext cx="3188958" cy="3148371"/>
          </a:xfrm>
          <a:custGeom>
            <a:avLst/>
            <a:gdLst/>
            <a:ahLst/>
            <a:cxnLst/>
            <a:rect r="r" b="b" t="t" l="l"/>
            <a:pathLst>
              <a:path h="3148371" w="3188958">
                <a:moveTo>
                  <a:pt x="0" y="0"/>
                </a:moveTo>
                <a:lnTo>
                  <a:pt x="3188958" y="0"/>
                </a:lnTo>
                <a:lnTo>
                  <a:pt x="3188958" y="3148371"/>
                </a:lnTo>
                <a:lnTo>
                  <a:pt x="0" y="3148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852600" y="6408872"/>
            <a:ext cx="3519520" cy="3148371"/>
          </a:xfrm>
          <a:custGeom>
            <a:avLst/>
            <a:gdLst/>
            <a:ahLst/>
            <a:cxnLst/>
            <a:rect r="r" b="b" t="t" l="l"/>
            <a:pathLst>
              <a:path h="3148371" w="3519520">
                <a:moveTo>
                  <a:pt x="0" y="0"/>
                </a:moveTo>
                <a:lnTo>
                  <a:pt x="3519521" y="0"/>
                </a:lnTo>
                <a:lnTo>
                  <a:pt x="3519521" y="3148371"/>
                </a:lnTo>
                <a:lnTo>
                  <a:pt x="0" y="31483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412862" y="9681068"/>
            <a:ext cx="2194992"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Quicksand Bold"/>
                <a:ea typeface="Quicksand Bold"/>
                <a:cs typeface="Quicksand Bold"/>
                <a:sym typeface="Quicksand Bold"/>
              </a:rPr>
              <a:t>Stakeh</a:t>
            </a:r>
            <a:r>
              <a:rPr lang="en-US" b="true" sz="2799">
                <a:solidFill>
                  <a:srgbClr val="000000"/>
                </a:solidFill>
                <a:latin typeface="Quicksand Bold"/>
                <a:ea typeface="Quicksand Bold"/>
                <a:cs typeface="Quicksand Bold"/>
                <a:sym typeface="Quicksand Bold"/>
              </a:rPr>
              <a:t>older </a:t>
            </a:r>
          </a:p>
        </p:txBody>
      </p:sp>
      <p:sp>
        <p:nvSpPr>
          <p:cNvPr name="TextBox 9" id="9"/>
          <p:cNvSpPr txBox="true"/>
          <p:nvPr/>
        </p:nvSpPr>
        <p:spPr>
          <a:xfrm rot="0">
            <a:off x="10759512" y="9681068"/>
            <a:ext cx="2129879"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Quicksand Bold"/>
                <a:ea typeface="Quicksand Bold"/>
                <a:cs typeface="Quicksand Bold"/>
                <a:sym typeface="Quicksand Bold"/>
              </a:rPr>
              <a:t>Sc</a:t>
            </a:r>
            <a:r>
              <a:rPr lang="en-US" b="true" sz="2799">
                <a:solidFill>
                  <a:srgbClr val="000000"/>
                </a:solidFill>
                <a:latin typeface="Quicksand Bold"/>
                <a:ea typeface="Quicksand Bold"/>
                <a:cs typeface="Quicksand Bold"/>
                <a:sym typeface="Quicksand Bold"/>
              </a:rPr>
              <a:t>rum Team</a:t>
            </a:r>
          </a:p>
        </p:txBody>
      </p:sp>
      <p:sp>
        <p:nvSpPr>
          <p:cNvPr name="TextBox 10" id="10"/>
          <p:cNvSpPr txBox="true"/>
          <p:nvPr/>
        </p:nvSpPr>
        <p:spPr>
          <a:xfrm rot="0">
            <a:off x="8181335" y="7916383"/>
            <a:ext cx="1594768" cy="490855"/>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Quicksand Bold"/>
                <a:ea typeface="Quicksand Bold"/>
                <a:cs typeface="Quicksand Bold"/>
                <a:sym typeface="Quicksand Bold"/>
              </a:rPr>
              <a:t>----------&gt;</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3616810"/>
            <a:ext cx="8363396" cy="61436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Continuous Feedback Loop</a:t>
            </a:r>
            <a:r>
              <a:rPr lang="en-US" sz="2400">
                <a:solidFill>
                  <a:srgbClr val="0F4662"/>
                </a:solidFill>
                <a:latin typeface="Quicksand"/>
                <a:ea typeface="Quicksand"/>
                <a:cs typeface="Quicksand"/>
                <a:sym typeface="Quicksand"/>
              </a:rPr>
              <a:t>: Stakeholder feedback from Sprint Reviews is used to update PBIs to ensure product direction is aligned with requirements.</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Adaptive Capability</a:t>
            </a:r>
            <a:r>
              <a:rPr lang="en-US" sz="2400">
                <a:solidFill>
                  <a:srgbClr val="0F4662"/>
                </a:solidFill>
                <a:latin typeface="Quicksand"/>
                <a:ea typeface="Quicksand"/>
                <a:cs typeface="Quicksand"/>
                <a:sym typeface="Quicksand"/>
              </a:rPr>
              <a:t>: Agile development allows us to flexibly adjust priorities and TravelAware's direction based on new feedback or business needs after each Sprint, witho</a:t>
            </a:r>
            <a:r>
              <a:rPr lang="en-US" sz="2400">
                <a:solidFill>
                  <a:srgbClr val="0F4662"/>
                </a:solidFill>
                <a:latin typeface="Quicksand"/>
                <a:ea typeface="Quicksand"/>
                <a:cs typeface="Quicksand"/>
                <a:sym typeface="Quicksand"/>
              </a:rPr>
              <a:t>ut having to wait until the project is complete.</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Learning from Challenges</a:t>
            </a:r>
            <a:r>
              <a:rPr lang="en-US" sz="2400">
                <a:solidFill>
                  <a:srgbClr val="0F4662"/>
                </a:solidFill>
                <a:latin typeface="Quicksand"/>
                <a:ea typeface="Quicksand"/>
                <a:cs typeface="Quicksand"/>
                <a:sym typeface="Quicksand"/>
              </a:rPr>
              <a:t>: Sprint Retrospectives allow us to identify process bottlenecks and propose optimization solutions, enhancing the team's ability to continuously improve.</a:t>
            </a:r>
          </a:p>
        </p:txBody>
      </p:sp>
      <p:sp>
        <p:nvSpPr>
          <p:cNvPr name="TextBox 3" id="3"/>
          <p:cNvSpPr txBox="true"/>
          <p:nvPr/>
        </p:nvSpPr>
        <p:spPr>
          <a:xfrm rot="0">
            <a:off x="1028700" y="618759"/>
            <a:ext cx="16879191" cy="821055"/>
          </a:xfrm>
          <a:prstGeom prst="rect">
            <a:avLst/>
          </a:prstGeom>
        </p:spPr>
        <p:txBody>
          <a:bodyPr anchor="t" rtlCol="false" tIns="0" lIns="0" bIns="0" rIns="0">
            <a:spAutoFit/>
          </a:bodyPr>
          <a:lstStyle/>
          <a:p>
            <a:pPr algn="l" marL="0" indent="0" lvl="0">
              <a:lnSpc>
                <a:spcPts val="6719"/>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Stakeholder Management - Communication and Response Strategies</a:t>
            </a:r>
          </a:p>
        </p:txBody>
      </p:sp>
      <p:sp>
        <p:nvSpPr>
          <p:cNvPr name="TextBox 4" id="4"/>
          <p:cNvSpPr txBox="true"/>
          <p:nvPr/>
        </p:nvSpPr>
        <p:spPr>
          <a:xfrm rot="0">
            <a:off x="1028700" y="3173580"/>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Communication and Pivots:</a:t>
            </a:r>
          </a:p>
        </p:txBody>
      </p:sp>
      <p:sp>
        <p:nvSpPr>
          <p:cNvPr name="TextBox 5" id="5"/>
          <p:cNvSpPr txBox="true"/>
          <p:nvPr/>
        </p:nvSpPr>
        <p:spPr>
          <a:xfrm rot="0">
            <a:off x="1028700" y="1568300"/>
            <a:ext cx="16230600" cy="1481455"/>
          </a:xfrm>
          <a:prstGeom prst="rect">
            <a:avLst/>
          </a:prstGeom>
        </p:spPr>
        <p:txBody>
          <a:bodyPr anchor="t" rtlCol="false" tIns="0" lIns="0" bIns="0" rIns="0">
            <a:spAutoFit/>
          </a:bodyPr>
          <a:lstStyle/>
          <a:p>
            <a:pPr algn="l">
              <a:lnSpc>
                <a:spcPts val="3919"/>
              </a:lnSpc>
            </a:pPr>
            <a:r>
              <a:rPr lang="en-US" sz="2799" b="true">
                <a:solidFill>
                  <a:srgbClr val="FF6D4D"/>
                </a:solidFill>
                <a:latin typeface="Quicksand Bold"/>
                <a:ea typeface="Quicksand Bold"/>
                <a:cs typeface="Quicksand Bold"/>
                <a:sym typeface="Quicksand Bold"/>
              </a:rPr>
              <a:t>Key point</a:t>
            </a:r>
            <a:r>
              <a:rPr lang="en-US" sz="2799">
                <a:solidFill>
                  <a:srgbClr val="FF6D4D"/>
                </a:solidFill>
                <a:latin typeface="Quicksand"/>
                <a:ea typeface="Quicksand"/>
                <a:cs typeface="Quicksand"/>
                <a:sym typeface="Quicksand"/>
              </a:rPr>
              <a:t>: </a:t>
            </a:r>
          </a:p>
          <a:p>
            <a:pPr algn="l" marL="0" indent="0" lvl="0">
              <a:lnSpc>
                <a:spcPts val="3919"/>
              </a:lnSpc>
              <a:spcBef>
                <a:spcPct val="0"/>
              </a:spcBef>
            </a:pPr>
            <a:r>
              <a:rPr lang="en-US" sz="2799">
                <a:solidFill>
                  <a:srgbClr val="FF6D4D"/>
                </a:solidFill>
                <a:latin typeface="Quicksand"/>
                <a:ea typeface="Quicksand"/>
                <a:cs typeface="Quicksand"/>
                <a:sym typeface="Quicksand"/>
              </a:rPr>
              <a:t>Ensure high alignment between stakeholders and TravelAware development through structured communication and flexible response.</a:t>
            </a:r>
          </a:p>
        </p:txBody>
      </p:sp>
      <p:grpSp>
        <p:nvGrpSpPr>
          <p:cNvPr name="Group 6" id="6"/>
          <p:cNvGrpSpPr/>
          <p:nvPr/>
        </p:nvGrpSpPr>
        <p:grpSpPr>
          <a:xfrm rot="0">
            <a:off x="10514889" y="2722937"/>
            <a:ext cx="2699782" cy="26997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8" id="8"/>
            <p:cNvSpPr txBox="true"/>
            <p:nvPr/>
          </p:nvSpPr>
          <p:spPr>
            <a:xfrm>
              <a:off x="76200" y="-47625"/>
              <a:ext cx="660400" cy="784225"/>
            </a:xfrm>
            <a:prstGeom prst="rect">
              <a:avLst/>
            </a:prstGeom>
          </p:spPr>
          <p:txBody>
            <a:bodyPr anchor="ctr" rtlCol="false" tIns="50800" lIns="50800" bIns="50800" rIns="50800"/>
            <a:lstStyle/>
            <a:p>
              <a:pPr algn="ctr">
                <a:lnSpc>
                  <a:spcPts val="4079"/>
                </a:lnSpc>
              </a:pPr>
              <a:r>
                <a:rPr lang="en-US" sz="2400" b="true">
                  <a:solidFill>
                    <a:srgbClr val="FFFFFF"/>
                  </a:solidFill>
                  <a:latin typeface="Quicksand Bold"/>
                  <a:ea typeface="Quicksand Bold"/>
                  <a:cs typeface="Quicksand Bold"/>
                  <a:sym typeface="Quicksand Bold"/>
                </a:rPr>
                <a:t>Sprint Review</a:t>
              </a:r>
            </a:p>
            <a:p>
              <a:pPr algn="ctr">
                <a:lnSpc>
                  <a:spcPts val="4079"/>
                </a:lnSpc>
              </a:pPr>
              <a:r>
                <a:rPr lang="en-US" b="true" sz="2400">
                  <a:solidFill>
                    <a:srgbClr val="FFFFFF"/>
                  </a:solidFill>
                  <a:latin typeface="Quicksand Bold"/>
                  <a:ea typeface="Quicksand Bold"/>
                  <a:cs typeface="Quicksand Bold"/>
                  <a:sym typeface="Quicksand Bold"/>
                </a:rPr>
                <a:t>(feedback)</a:t>
              </a:r>
            </a:p>
          </p:txBody>
        </p:sp>
      </p:grpSp>
      <p:grpSp>
        <p:nvGrpSpPr>
          <p:cNvPr name="Group 9" id="9"/>
          <p:cNvGrpSpPr/>
          <p:nvPr/>
        </p:nvGrpSpPr>
        <p:grpSpPr>
          <a:xfrm rot="0">
            <a:off x="14788678" y="2722937"/>
            <a:ext cx="2699782" cy="269978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1" id="11"/>
            <p:cNvSpPr txBox="true"/>
            <p:nvPr/>
          </p:nvSpPr>
          <p:spPr>
            <a:xfrm>
              <a:off x="76200" y="-47625"/>
              <a:ext cx="660400" cy="784225"/>
            </a:xfrm>
            <a:prstGeom prst="rect">
              <a:avLst/>
            </a:prstGeom>
          </p:spPr>
          <p:txBody>
            <a:bodyPr anchor="ctr" rtlCol="false" tIns="50800" lIns="50800" bIns="50800" rIns="50800"/>
            <a:lstStyle/>
            <a:p>
              <a:pPr algn="ctr">
                <a:lnSpc>
                  <a:spcPts val="4079"/>
                </a:lnSpc>
              </a:pPr>
              <a:r>
                <a:rPr lang="en-US" sz="2400" b="true">
                  <a:solidFill>
                    <a:srgbClr val="FFFFFF"/>
                  </a:solidFill>
                  <a:latin typeface="Quicksand Bold"/>
                  <a:ea typeface="Quicksand Bold"/>
                  <a:cs typeface="Quicksand Bold"/>
                  <a:sym typeface="Quicksand Bold"/>
                </a:rPr>
                <a:t>PBI</a:t>
              </a:r>
            </a:p>
            <a:p>
              <a:pPr algn="ctr">
                <a:lnSpc>
                  <a:spcPts val="4079"/>
                </a:lnSpc>
              </a:pPr>
              <a:r>
                <a:rPr lang="en-US" b="true" sz="2400">
                  <a:solidFill>
                    <a:srgbClr val="FFFFFF"/>
                  </a:solidFill>
                  <a:latin typeface="Quicksand Bold"/>
                  <a:ea typeface="Quicksand Bold"/>
                  <a:cs typeface="Quicksand Bold"/>
                  <a:sym typeface="Quicksand Bold"/>
                </a:rPr>
                <a:t>(next Sprint)</a:t>
              </a:r>
            </a:p>
          </p:txBody>
        </p:sp>
      </p:grpSp>
      <p:grpSp>
        <p:nvGrpSpPr>
          <p:cNvPr name="Group 12" id="12"/>
          <p:cNvGrpSpPr/>
          <p:nvPr/>
        </p:nvGrpSpPr>
        <p:grpSpPr>
          <a:xfrm rot="0">
            <a:off x="14788678" y="6976038"/>
            <a:ext cx="2699782" cy="269978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4" id="14"/>
            <p:cNvSpPr txBox="true"/>
            <p:nvPr/>
          </p:nvSpPr>
          <p:spPr>
            <a:xfrm>
              <a:off x="76200" y="-47625"/>
              <a:ext cx="660400" cy="784225"/>
            </a:xfrm>
            <a:prstGeom prst="rect">
              <a:avLst/>
            </a:prstGeom>
          </p:spPr>
          <p:txBody>
            <a:bodyPr anchor="ctr" rtlCol="false" tIns="50800" lIns="50800" bIns="50800" rIns="50800"/>
            <a:lstStyle/>
            <a:p>
              <a:pPr algn="ctr">
                <a:lnSpc>
                  <a:spcPts val="4079"/>
                </a:lnSpc>
              </a:pPr>
              <a:r>
                <a:rPr lang="en-US" b="true" sz="2400">
                  <a:solidFill>
                    <a:srgbClr val="FFFFFF"/>
                  </a:solidFill>
                  <a:latin typeface="Quicksand Bold"/>
                  <a:ea typeface="Quicksand Bold"/>
                  <a:cs typeface="Quicksand Bold"/>
                  <a:sym typeface="Quicksand Bold"/>
                </a:rPr>
                <a:t>Sprint Retrospective</a:t>
              </a:r>
            </a:p>
          </p:txBody>
        </p:sp>
      </p:grpSp>
      <p:grpSp>
        <p:nvGrpSpPr>
          <p:cNvPr name="Group 15" id="15"/>
          <p:cNvGrpSpPr/>
          <p:nvPr/>
        </p:nvGrpSpPr>
        <p:grpSpPr>
          <a:xfrm rot="0">
            <a:off x="10514889" y="6976038"/>
            <a:ext cx="2699782" cy="26997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7" id="17"/>
            <p:cNvSpPr txBox="true"/>
            <p:nvPr/>
          </p:nvSpPr>
          <p:spPr>
            <a:xfrm>
              <a:off x="76200" y="-47625"/>
              <a:ext cx="660400" cy="784225"/>
            </a:xfrm>
            <a:prstGeom prst="rect">
              <a:avLst/>
            </a:prstGeom>
          </p:spPr>
          <p:txBody>
            <a:bodyPr anchor="ctr" rtlCol="false" tIns="50800" lIns="50800" bIns="50800" rIns="50800"/>
            <a:lstStyle/>
            <a:p>
              <a:pPr algn="ctr">
                <a:lnSpc>
                  <a:spcPts val="4079"/>
                </a:lnSpc>
              </a:pPr>
              <a:r>
                <a:rPr lang="en-US" b="true" sz="2400">
                  <a:solidFill>
                    <a:srgbClr val="FFFFFF"/>
                  </a:solidFill>
                  <a:latin typeface="Quicksand Bold"/>
                  <a:ea typeface="Quicksand Bold"/>
                  <a:cs typeface="Quicksand Bold"/>
                  <a:sym typeface="Quicksand Bold"/>
                </a:rPr>
                <a:t>Optimization scheme </a:t>
              </a:r>
            </a:p>
          </p:txBody>
        </p:sp>
      </p:grpSp>
      <p:sp>
        <p:nvSpPr>
          <p:cNvPr name="TextBox 18" id="18"/>
          <p:cNvSpPr txBox="true"/>
          <p:nvPr/>
        </p:nvSpPr>
        <p:spPr>
          <a:xfrm rot="0">
            <a:off x="13415515" y="3794063"/>
            <a:ext cx="1172319"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Quicksand Bold"/>
                <a:ea typeface="Quicksand Bold"/>
                <a:cs typeface="Quicksand Bold"/>
                <a:sym typeface="Quicksand Bold"/>
              </a:rPr>
              <a:t>-------&gt;</a:t>
            </a:r>
          </a:p>
        </p:txBody>
      </p:sp>
      <p:sp>
        <p:nvSpPr>
          <p:cNvPr name="TextBox 19" id="19"/>
          <p:cNvSpPr txBox="true"/>
          <p:nvPr/>
        </p:nvSpPr>
        <p:spPr>
          <a:xfrm rot="5400000">
            <a:off x="15585747" y="5953952"/>
            <a:ext cx="1172319"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Quicksand Bold"/>
                <a:ea typeface="Quicksand Bold"/>
                <a:cs typeface="Quicksand Bold"/>
                <a:sym typeface="Quicksand Bold"/>
              </a:rPr>
              <a:t>-------&gt;</a:t>
            </a:r>
          </a:p>
        </p:txBody>
      </p:sp>
      <p:sp>
        <p:nvSpPr>
          <p:cNvPr name="TextBox 20" id="20"/>
          <p:cNvSpPr txBox="true"/>
          <p:nvPr/>
        </p:nvSpPr>
        <p:spPr>
          <a:xfrm rot="-10800000">
            <a:off x="13415515" y="8325929"/>
            <a:ext cx="1172319"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Quicksand Bold"/>
                <a:ea typeface="Quicksand Bold"/>
                <a:cs typeface="Quicksand Bold"/>
                <a:sym typeface="Quicksand Bold"/>
              </a:rPr>
              <a:t>-------&gt;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2640979" y="2584572"/>
            <a:ext cx="4201470" cy="2878007"/>
          </a:xfrm>
          <a:custGeom>
            <a:avLst/>
            <a:gdLst/>
            <a:ahLst/>
            <a:cxnLst/>
            <a:rect r="r" b="b" t="t" l="l"/>
            <a:pathLst>
              <a:path h="2878007" w="4201470">
                <a:moveTo>
                  <a:pt x="0" y="0"/>
                </a:moveTo>
                <a:lnTo>
                  <a:pt x="4201470" y="0"/>
                </a:lnTo>
                <a:lnTo>
                  <a:pt x="4201470" y="2878007"/>
                </a:lnTo>
                <a:lnTo>
                  <a:pt x="0" y="2878007"/>
                </a:lnTo>
                <a:lnTo>
                  <a:pt x="0" y="0"/>
                </a:lnTo>
                <a:close/>
              </a:path>
            </a:pathLst>
          </a:custGeom>
          <a:blipFill>
            <a:blip r:embed="rId2"/>
            <a:stretch>
              <a:fillRect l="0" t="0" r="0" b="0"/>
            </a:stretch>
          </a:blipFill>
        </p:spPr>
      </p:sp>
      <p:sp>
        <p:nvSpPr>
          <p:cNvPr name="Freeform 3" id="3"/>
          <p:cNvSpPr/>
          <p:nvPr/>
        </p:nvSpPr>
        <p:spPr>
          <a:xfrm flipH="false" flipV="false" rot="-10800000">
            <a:off x="14298341" y="5373725"/>
            <a:ext cx="1040346" cy="835015"/>
          </a:xfrm>
          <a:custGeom>
            <a:avLst/>
            <a:gdLst/>
            <a:ahLst/>
            <a:cxnLst/>
            <a:rect r="r" b="b" t="t" l="l"/>
            <a:pathLst>
              <a:path h="835015" w="1040346">
                <a:moveTo>
                  <a:pt x="0" y="0"/>
                </a:moveTo>
                <a:lnTo>
                  <a:pt x="1040347" y="0"/>
                </a:lnTo>
                <a:lnTo>
                  <a:pt x="1040347" y="835014"/>
                </a:lnTo>
                <a:lnTo>
                  <a:pt x="0" y="835014"/>
                </a:lnTo>
                <a:lnTo>
                  <a:pt x="0" y="0"/>
                </a:lnTo>
                <a:close/>
              </a:path>
            </a:pathLst>
          </a:custGeom>
          <a:blipFill>
            <a:blip r:embed="rId3"/>
            <a:stretch>
              <a:fillRect l="0" t="0" r="0" b="0"/>
            </a:stretch>
          </a:blipFill>
        </p:spPr>
      </p:sp>
      <p:sp>
        <p:nvSpPr>
          <p:cNvPr name="TextBox 4" id="4"/>
          <p:cNvSpPr txBox="true"/>
          <p:nvPr/>
        </p:nvSpPr>
        <p:spPr>
          <a:xfrm rot="0">
            <a:off x="1028700" y="3569653"/>
            <a:ext cx="9441200" cy="665797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Agile Release Trains (ARTs)</a:t>
            </a:r>
            <a:r>
              <a:rPr lang="en-US" sz="2400">
                <a:solidFill>
                  <a:srgbClr val="0F4662"/>
                </a:solidFill>
                <a:latin typeface="Quicksand"/>
                <a:ea typeface="Quicksand"/>
                <a:cs typeface="Quicksand"/>
                <a:sym typeface="Quicksand"/>
              </a:rPr>
              <a:t>: Leverage cross-functional teams to collab</a:t>
            </a:r>
            <a:r>
              <a:rPr lang="en-US" sz="2400">
                <a:solidFill>
                  <a:srgbClr val="0F4662"/>
                </a:solidFill>
                <a:latin typeface="Quicksand"/>
                <a:ea typeface="Quicksand"/>
                <a:cs typeface="Quicksand"/>
                <a:sym typeface="Quicksand"/>
              </a:rPr>
              <a:t>orate and deliver consistent Program Increments (PIs). Ensure development work across teams is synchronized and coordinated.</a:t>
            </a:r>
          </a:p>
          <a:p>
            <a:pPr algn="l" marL="518160" indent="-259080" lvl="1">
              <a:lnSpc>
                <a:spcPts val="4079"/>
              </a:lnSpc>
              <a:buFont typeface="Arial"/>
              <a:buChar char="•"/>
            </a:pPr>
            <a:r>
              <a:rPr lang="en-US" b="true" sz="2400" strike="noStrike" u="none">
                <a:solidFill>
                  <a:srgbClr val="0F4662"/>
                </a:solidFill>
                <a:latin typeface="Quicksand Bold"/>
                <a:ea typeface="Quicksand Bold"/>
                <a:cs typeface="Quicksand Bold"/>
                <a:sym typeface="Quicksand Bold"/>
              </a:rPr>
              <a:t>PI Planning Sessions</a:t>
            </a:r>
            <a:r>
              <a:rPr lang="en-US" sz="2400" strike="noStrike" u="none">
                <a:solidFill>
                  <a:srgbClr val="0F4662"/>
                </a:solidFill>
                <a:latin typeface="Quicksand"/>
                <a:ea typeface="Quicksand"/>
                <a:cs typeface="Quicksand"/>
                <a:sym typeface="Quicksand"/>
              </a:rPr>
              <a:t>: Regular meetings are held to ensure that all ARTs' work is aligned with business objectives. That reduces delays caused by dependencies and improves project transparency and coordination.</a:t>
            </a:r>
          </a:p>
          <a:p>
            <a:pPr algn="l" marL="518160" indent="-259080" lvl="1">
              <a:lnSpc>
                <a:spcPts val="4079"/>
              </a:lnSpc>
              <a:buFont typeface="Arial"/>
              <a:buChar char="•"/>
            </a:pPr>
            <a:r>
              <a:rPr lang="en-US" b="true" sz="2400" strike="noStrike" u="none">
                <a:solidFill>
                  <a:srgbClr val="0F4662"/>
                </a:solidFill>
                <a:latin typeface="Quicksand Bold"/>
                <a:ea typeface="Quicksand Bold"/>
                <a:cs typeface="Quicksand Bold"/>
                <a:sym typeface="Quicksand Bold"/>
              </a:rPr>
              <a:t>Agile Portfolio Management</a:t>
            </a:r>
            <a:r>
              <a:rPr lang="en-US" sz="2400" strike="noStrike" u="none">
                <a:solidFill>
                  <a:srgbClr val="0F4662"/>
                </a:solidFill>
                <a:latin typeface="Quicksand"/>
                <a:ea typeface="Quicksand"/>
                <a:cs typeface="Quicksand"/>
                <a:sym typeface="Quicksand"/>
              </a:rPr>
              <a:t>: Dedicated teams are established to closely align development work with the company's high-level business goals, ensuring that TravelAware's development direction is aligned with the company's strategy.</a:t>
            </a:r>
          </a:p>
        </p:txBody>
      </p:sp>
      <p:grpSp>
        <p:nvGrpSpPr>
          <p:cNvPr name="Group 5" id="5"/>
          <p:cNvGrpSpPr/>
          <p:nvPr/>
        </p:nvGrpSpPr>
        <p:grpSpPr>
          <a:xfrm rot="0">
            <a:off x="12680305" y="6208739"/>
            <a:ext cx="4360331" cy="3956502"/>
            <a:chOff x="0" y="0"/>
            <a:chExt cx="1148400" cy="1042042"/>
          </a:xfrm>
        </p:grpSpPr>
        <p:sp>
          <p:nvSpPr>
            <p:cNvPr name="Freeform 6" id="6"/>
            <p:cNvSpPr/>
            <p:nvPr/>
          </p:nvSpPr>
          <p:spPr>
            <a:xfrm flipH="false" flipV="false" rot="0">
              <a:off x="0" y="0"/>
              <a:ext cx="1148400" cy="1042042"/>
            </a:xfrm>
            <a:custGeom>
              <a:avLst/>
              <a:gdLst/>
              <a:ahLst/>
              <a:cxnLst/>
              <a:rect r="r" b="b" t="t" l="l"/>
              <a:pathLst>
                <a:path h="1042042" w="1148400">
                  <a:moveTo>
                    <a:pt x="90552" y="0"/>
                  </a:moveTo>
                  <a:lnTo>
                    <a:pt x="1057848" y="0"/>
                  </a:lnTo>
                  <a:cubicBezTo>
                    <a:pt x="1081864" y="0"/>
                    <a:pt x="1104896" y="9540"/>
                    <a:pt x="1121878" y="26522"/>
                  </a:cubicBezTo>
                  <a:cubicBezTo>
                    <a:pt x="1138860" y="43504"/>
                    <a:pt x="1148400" y="66536"/>
                    <a:pt x="1148400" y="90552"/>
                  </a:cubicBezTo>
                  <a:lnTo>
                    <a:pt x="1148400" y="951489"/>
                  </a:lnTo>
                  <a:cubicBezTo>
                    <a:pt x="1148400" y="1001500"/>
                    <a:pt x="1107858" y="1042042"/>
                    <a:pt x="1057848" y="1042042"/>
                  </a:cubicBezTo>
                  <a:lnTo>
                    <a:pt x="90552" y="1042042"/>
                  </a:lnTo>
                  <a:cubicBezTo>
                    <a:pt x="66536" y="1042042"/>
                    <a:pt x="43504" y="1032501"/>
                    <a:pt x="26522" y="1015520"/>
                  </a:cubicBezTo>
                  <a:cubicBezTo>
                    <a:pt x="9540" y="998538"/>
                    <a:pt x="0" y="975505"/>
                    <a:pt x="0" y="951489"/>
                  </a:cubicBezTo>
                  <a:lnTo>
                    <a:pt x="0" y="90552"/>
                  </a:lnTo>
                  <a:cubicBezTo>
                    <a:pt x="0" y="66536"/>
                    <a:pt x="9540" y="43504"/>
                    <a:pt x="26522" y="26522"/>
                  </a:cubicBezTo>
                  <a:cubicBezTo>
                    <a:pt x="43504" y="9540"/>
                    <a:pt x="66536" y="0"/>
                    <a:pt x="90552" y="0"/>
                  </a:cubicBezTo>
                  <a:close/>
                </a:path>
              </a:pathLst>
            </a:custGeom>
            <a:solidFill>
              <a:srgbClr val="FF914D"/>
            </a:solidFill>
          </p:spPr>
        </p:sp>
        <p:sp>
          <p:nvSpPr>
            <p:cNvPr name="TextBox 7" id="7"/>
            <p:cNvSpPr txBox="true"/>
            <p:nvPr/>
          </p:nvSpPr>
          <p:spPr>
            <a:xfrm>
              <a:off x="0" y="-123825"/>
              <a:ext cx="1148400" cy="1165867"/>
            </a:xfrm>
            <a:prstGeom prst="rect">
              <a:avLst/>
            </a:prstGeom>
          </p:spPr>
          <p:txBody>
            <a:bodyPr anchor="ctr" rtlCol="false" tIns="50800" lIns="50800" bIns="50800" rIns="50800"/>
            <a:lstStyle/>
            <a:p>
              <a:pPr algn="ctr">
                <a:lnSpc>
                  <a:spcPts val="4079"/>
                </a:lnSpc>
              </a:pPr>
            </a:p>
          </p:txBody>
        </p:sp>
      </p:grpSp>
      <p:grpSp>
        <p:nvGrpSpPr>
          <p:cNvPr name="Group 8" id="8"/>
          <p:cNvGrpSpPr/>
          <p:nvPr/>
        </p:nvGrpSpPr>
        <p:grpSpPr>
          <a:xfrm rot="0">
            <a:off x="12973700" y="7231542"/>
            <a:ext cx="3689628" cy="2750450"/>
            <a:chOff x="0" y="0"/>
            <a:chExt cx="971754" cy="724398"/>
          </a:xfrm>
        </p:grpSpPr>
        <p:sp>
          <p:nvSpPr>
            <p:cNvPr name="Freeform 9" id="9"/>
            <p:cNvSpPr/>
            <p:nvPr/>
          </p:nvSpPr>
          <p:spPr>
            <a:xfrm flipH="false" flipV="false" rot="0">
              <a:off x="0" y="0"/>
              <a:ext cx="971754" cy="724398"/>
            </a:xfrm>
            <a:custGeom>
              <a:avLst/>
              <a:gdLst/>
              <a:ahLst/>
              <a:cxnLst/>
              <a:rect r="r" b="b" t="t" l="l"/>
              <a:pathLst>
                <a:path h="724398" w="971754">
                  <a:moveTo>
                    <a:pt x="107013" y="0"/>
                  </a:moveTo>
                  <a:lnTo>
                    <a:pt x="864741" y="0"/>
                  </a:lnTo>
                  <a:cubicBezTo>
                    <a:pt x="893123" y="0"/>
                    <a:pt x="920342" y="11275"/>
                    <a:pt x="940411" y="31343"/>
                  </a:cubicBezTo>
                  <a:cubicBezTo>
                    <a:pt x="960479" y="51412"/>
                    <a:pt x="971754" y="78631"/>
                    <a:pt x="971754" y="107013"/>
                  </a:cubicBezTo>
                  <a:lnTo>
                    <a:pt x="971754" y="617385"/>
                  </a:lnTo>
                  <a:cubicBezTo>
                    <a:pt x="971754" y="676487"/>
                    <a:pt x="923843" y="724398"/>
                    <a:pt x="864741" y="724398"/>
                  </a:cubicBezTo>
                  <a:lnTo>
                    <a:pt x="107013" y="724398"/>
                  </a:lnTo>
                  <a:cubicBezTo>
                    <a:pt x="78631" y="724398"/>
                    <a:pt x="51412" y="713124"/>
                    <a:pt x="31343" y="693055"/>
                  </a:cubicBezTo>
                  <a:cubicBezTo>
                    <a:pt x="11275" y="672986"/>
                    <a:pt x="0" y="645767"/>
                    <a:pt x="0" y="617385"/>
                  </a:cubicBezTo>
                  <a:lnTo>
                    <a:pt x="0" y="107013"/>
                  </a:lnTo>
                  <a:cubicBezTo>
                    <a:pt x="0" y="78631"/>
                    <a:pt x="11275" y="51412"/>
                    <a:pt x="31343" y="31343"/>
                  </a:cubicBezTo>
                  <a:cubicBezTo>
                    <a:pt x="51412" y="11275"/>
                    <a:pt x="78631" y="0"/>
                    <a:pt x="107013" y="0"/>
                  </a:cubicBezTo>
                  <a:close/>
                </a:path>
              </a:pathLst>
            </a:custGeom>
            <a:solidFill>
              <a:srgbClr val="00BF63"/>
            </a:solidFill>
          </p:spPr>
        </p:sp>
        <p:sp>
          <p:nvSpPr>
            <p:cNvPr name="TextBox 10" id="10"/>
            <p:cNvSpPr txBox="true"/>
            <p:nvPr/>
          </p:nvSpPr>
          <p:spPr>
            <a:xfrm>
              <a:off x="0" y="-123825"/>
              <a:ext cx="971754" cy="848223"/>
            </a:xfrm>
            <a:prstGeom prst="rect">
              <a:avLst/>
            </a:prstGeom>
          </p:spPr>
          <p:txBody>
            <a:bodyPr anchor="ctr" rtlCol="false" tIns="50800" lIns="50800" bIns="50800" rIns="50800"/>
            <a:lstStyle/>
            <a:p>
              <a:pPr algn="ctr">
                <a:lnSpc>
                  <a:spcPts val="4079"/>
                </a:lnSpc>
              </a:pPr>
            </a:p>
          </p:txBody>
        </p:sp>
      </p:grpSp>
      <p:sp>
        <p:nvSpPr>
          <p:cNvPr name="TextBox 11" id="11"/>
          <p:cNvSpPr txBox="true"/>
          <p:nvPr/>
        </p:nvSpPr>
        <p:spPr>
          <a:xfrm rot="0">
            <a:off x="1028700" y="618759"/>
            <a:ext cx="16879191" cy="821055"/>
          </a:xfrm>
          <a:prstGeom prst="rect">
            <a:avLst/>
          </a:prstGeom>
        </p:spPr>
        <p:txBody>
          <a:bodyPr anchor="t" rtlCol="false" tIns="0" lIns="0" bIns="0" rIns="0">
            <a:spAutoFit/>
          </a:bodyPr>
          <a:lstStyle/>
          <a:p>
            <a:pPr algn="l" marL="0" indent="0" lvl="0">
              <a:lnSpc>
                <a:spcPts val="6719"/>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Agile at Scale - Collaboration Across Teams and Modules</a:t>
            </a:r>
          </a:p>
        </p:txBody>
      </p:sp>
      <p:sp>
        <p:nvSpPr>
          <p:cNvPr name="TextBox 12" id="12"/>
          <p:cNvSpPr txBox="true"/>
          <p:nvPr/>
        </p:nvSpPr>
        <p:spPr>
          <a:xfrm rot="0">
            <a:off x="1028700" y="1483812"/>
            <a:ext cx="16879191" cy="1481455"/>
          </a:xfrm>
          <a:prstGeom prst="rect">
            <a:avLst/>
          </a:prstGeom>
        </p:spPr>
        <p:txBody>
          <a:bodyPr anchor="t" rtlCol="false" tIns="0" lIns="0" bIns="0" rIns="0">
            <a:spAutoFit/>
          </a:bodyPr>
          <a:lstStyle/>
          <a:p>
            <a:pPr algn="l">
              <a:lnSpc>
                <a:spcPts val="3919"/>
              </a:lnSpc>
            </a:pPr>
            <a:r>
              <a:rPr lang="en-US" sz="2799" b="true">
                <a:solidFill>
                  <a:srgbClr val="FF6D4D"/>
                </a:solidFill>
                <a:latin typeface="Quicksand Bold"/>
                <a:ea typeface="Quicksand Bold"/>
                <a:cs typeface="Quicksand Bold"/>
                <a:sym typeface="Quicksand Bold"/>
              </a:rPr>
              <a:t>Key point</a:t>
            </a:r>
            <a:r>
              <a:rPr lang="en-US" sz="2799">
                <a:solidFill>
                  <a:srgbClr val="FF6D4D"/>
                </a:solidFill>
                <a:latin typeface="Quicksand"/>
                <a:ea typeface="Quicksand"/>
                <a:cs typeface="Quicksand"/>
                <a:sym typeface="Quicksand"/>
              </a:rPr>
              <a:t>: </a:t>
            </a:r>
          </a:p>
          <a:p>
            <a:pPr algn="l" marL="0" indent="0" lvl="0">
              <a:lnSpc>
                <a:spcPts val="3919"/>
              </a:lnSpc>
              <a:spcBef>
                <a:spcPct val="0"/>
              </a:spcBef>
            </a:pPr>
            <a:r>
              <a:rPr lang="en-US" sz="2799">
                <a:solidFill>
                  <a:srgbClr val="FF6D4D"/>
                </a:solidFill>
                <a:latin typeface="Quicksand"/>
                <a:ea typeface="Quicksand"/>
                <a:cs typeface="Quicksand"/>
                <a:sym typeface="Quicksand"/>
              </a:rPr>
              <a:t>To meet the challenges of large-scale projects, we adopted SAFe (Scaled Agile Framework) to improve cross-team collaboration and overall project consistency.</a:t>
            </a:r>
          </a:p>
        </p:txBody>
      </p:sp>
      <p:sp>
        <p:nvSpPr>
          <p:cNvPr name="TextBox 13" id="13"/>
          <p:cNvSpPr txBox="true"/>
          <p:nvPr/>
        </p:nvSpPr>
        <p:spPr>
          <a:xfrm rot="0">
            <a:off x="1028700" y="3078797"/>
            <a:ext cx="5927223"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Scaling Agile Practices:</a:t>
            </a:r>
          </a:p>
        </p:txBody>
      </p:sp>
      <p:sp>
        <p:nvSpPr>
          <p:cNvPr name="TextBox 14" id="14"/>
          <p:cNvSpPr txBox="true"/>
          <p:nvPr/>
        </p:nvSpPr>
        <p:spPr>
          <a:xfrm rot="0">
            <a:off x="12509266" y="6540662"/>
            <a:ext cx="4702409"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Quicksand Bold"/>
                <a:ea typeface="Quicksand Bold"/>
                <a:cs typeface="Quicksand Bold"/>
                <a:sym typeface="Quicksand Bold"/>
              </a:rPr>
              <a:t>P</a:t>
            </a:r>
            <a:r>
              <a:rPr lang="en-US" b="true" sz="2799">
                <a:solidFill>
                  <a:srgbClr val="FFFFFF"/>
                </a:solidFill>
                <a:latin typeface="Quicksand Bold"/>
                <a:ea typeface="Quicksand Bold"/>
                <a:cs typeface="Quicksand Bold"/>
                <a:sym typeface="Quicksand Bold"/>
              </a:rPr>
              <a:t>rogram Increment Goal</a:t>
            </a:r>
          </a:p>
        </p:txBody>
      </p:sp>
      <p:sp>
        <p:nvSpPr>
          <p:cNvPr name="TextBox 15" id="15"/>
          <p:cNvSpPr txBox="true"/>
          <p:nvPr/>
        </p:nvSpPr>
        <p:spPr>
          <a:xfrm rot="0">
            <a:off x="13142846" y="8065238"/>
            <a:ext cx="3435250" cy="1044957"/>
          </a:xfrm>
          <a:prstGeom prst="rect">
            <a:avLst/>
          </a:prstGeom>
        </p:spPr>
        <p:txBody>
          <a:bodyPr anchor="t" rtlCol="false" tIns="0" lIns="0" bIns="0" rIns="0">
            <a:spAutoFit/>
          </a:bodyPr>
          <a:lstStyle/>
          <a:p>
            <a:pPr algn="ctr">
              <a:lnSpc>
                <a:spcPts val="2778"/>
              </a:lnSpc>
              <a:spcBef>
                <a:spcPct val="0"/>
              </a:spcBef>
            </a:pPr>
            <a:r>
              <a:rPr lang="en-US" b="true" sz="1984">
                <a:solidFill>
                  <a:srgbClr val="FFFFFF"/>
                </a:solidFill>
                <a:latin typeface="Quicksand Bold"/>
                <a:ea typeface="Quicksand Bold"/>
                <a:cs typeface="Quicksand Bold"/>
                <a:sym typeface="Quicksand Bold"/>
              </a:rPr>
              <a:t>PI Planning Sessi</a:t>
            </a:r>
            <a:r>
              <a:rPr lang="en-US" b="true" sz="1984">
                <a:solidFill>
                  <a:srgbClr val="FFFFFF"/>
                </a:solidFill>
                <a:latin typeface="Quicksand Bold"/>
                <a:ea typeface="Quicksand Bold"/>
                <a:cs typeface="Quicksand Bold"/>
                <a:sym typeface="Quicksand Bold"/>
              </a:rPr>
              <a:t>ons</a:t>
            </a:r>
          </a:p>
          <a:p>
            <a:pPr algn="ctr">
              <a:lnSpc>
                <a:spcPts val="2778"/>
              </a:lnSpc>
              <a:spcBef>
                <a:spcPct val="0"/>
              </a:spcBef>
            </a:pPr>
            <a:r>
              <a:rPr lang="en-US" sz="1984">
                <a:solidFill>
                  <a:srgbClr val="FFFFFF"/>
                </a:solidFill>
                <a:latin typeface="Quicksand"/>
                <a:ea typeface="Quicksand"/>
                <a:cs typeface="Quicksand"/>
                <a:sym typeface="Quicksand"/>
              </a:rPr>
              <a:t>Aligning on a common vision and goals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sp>
        <p:nvSpPr>
          <p:cNvPr name="AutoShape 5" id="5"/>
          <p:cNvSpPr/>
          <p:nvPr/>
        </p:nvSpPr>
        <p:spPr>
          <a:xfrm>
            <a:off x="5897880" y="8681205"/>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783627" y="3538815"/>
            <a:ext cx="1263758" cy="2660542"/>
          </a:xfrm>
          <a:custGeom>
            <a:avLst/>
            <a:gdLst/>
            <a:ahLst/>
            <a:cxnLst/>
            <a:rect r="r" b="b" t="t" l="l"/>
            <a:pathLst>
              <a:path h="2660542" w="1263758">
                <a:moveTo>
                  <a:pt x="0" y="0"/>
                </a:moveTo>
                <a:lnTo>
                  <a:pt x="1263758" y="0"/>
                </a:lnTo>
                <a:lnTo>
                  <a:pt x="1263758" y="2660542"/>
                </a:lnTo>
                <a:lnTo>
                  <a:pt x="0" y="2660542"/>
                </a:lnTo>
                <a:lnTo>
                  <a:pt x="0" y="0"/>
                </a:lnTo>
                <a:close/>
              </a:path>
            </a:pathLst>
          </a:custGeom>
          <a:blipFill>
            <a:blip r:embed="rId4"/>
            <a:stretch>
              <a:fillRect l="0" t="0" r="0" b="0"/>
            </a:stretch>
          </a:blipFill>
        </p:spPr>
      </p:sp>
      <p:sp>
        <p:nvSpPr>
          <p:cNvPr name="Freeform 8" id="8"/>
          <p:cNvSpPr/>
          <p:nvPr/>
        </p:nvSpPr>
        <p:spPr>
          <a:xfrm flipH="false" flipV="false" rot="0">
            <a:off x="2662217" y="3538815"/>
            <a:ext cx="1526486" cy="2660542"/>
          </a:xfrm>
          <a:custGeom>
            <a:avLst/>
            <a:gdLst/>
            <a:ahLst/>
            <a:cxnLst/>
            <a:rect r="r" b="b" t="t" l="l"/>
            <a:pathLst>
              <a:path h="2660542" w="1526486">
                <a:moveTo>
                  <a:pt x="0" y="0"/>
                </a:moveTo>
                <a:lnTo>
                  <a:pt x="1526486" y="0"/>
                </a:lnTo>
                <a:lnTo>
                  <a:pt x="1526486" y="2660542"/>
                </a:lnTo>
                <a:lnTo>
                  <a:pt x="0" y="2660542"/>
                </a:lnTo>
                <a:lnTo>
                  <a:pt x="0" y="0"/>
                </a:lnTo>
                <a:close/>
              </a:path>
            </a:pathLst>
          </a:custGeom>
          <a:blipFill>
            <a:blip r:embed="rId5"/>
            <a:stretch>
              <a:fillRect l="0" t="0" r="0" b="0"/>
            </a:stretch>
          </a:blipFill>
        </p:spPr>
      </p:sp>
      <p:sp>
        <p:nvSpPr>
          <p:cNvPr name="Freeform 9" id="9"/>
          <p:cNvSpPr/>
          <p:nvPr/>
        </p:nvSpPr>
        <p:spPr>
          <a:xfrm flipH="false" flipV="false" rot="0">
            <a:off x="10638185" y="3538815"/>
            <a:ext cx="1119468" cy="2551494"/>
          </a:xfrm>
          <a:custGeom>
            <a:avLst/>
            <a:gdLst/>
            <a:ahLst/>
            <a:cxnLst/>
            <a:rect r="r" b="b" t="t" l="l"/>
            <a:pathLst>
              <a:path h="2551494" w="1119468">
                <a:moveTo>
                  <a:pt x="0" y="0"/>
                </a:moveTo>
                <a:lnTo>
                  <a:pt x="1119468" y="0"/>
                </a:lnTo>
                <a:lnTo>
                  <a:pt x="1119468" y="2551493"/>
                </a:lnTo>
                <a:lnTo>
                  <a:pt x="0" y="2551493"/>
                </a:lnTo>
                <a:lnTo>
                  <a:pt x="0" y="0"/>
                </a:lnTo>
                <a:close/>
              </a:path>
            </a:pathLst>
          </a:custGeom>
          <a:blipFill>
            <a:blip r:embed="rId6"/>
            <a:stretch>
              <a:fillRect l="0" t="0" r="0" b="0"/>
            </a:stretch>
          </a:blipFill>
        </p:spPr>
      </p:sp>
      <p:sp>
        <p:nvSpPr>
          <p:cNvPr name="Freeform 10" id="10"/>
          <p:cNvSpPr/>
          <p:nvPr/>
        </p:nvSpPr>
        <p:spPr>
          <a:xfrm flipH="false" flipV="false" rot="0">
            <a:off x="14025797" y="3538815"/>
            <a:ext cx="1288504" cy="2551494"/>
          </a:xfrm>
          <a:custGeom>
            <a:avLst/>
            <a:gdLst/>
            <a:ahLst/>
            <a:cxnLst/>
            <a:rect r="r" b="b" t="t" l="l"/>
            <a:pathLst>
              <a:path h="2551494" w="1288504">
                <a:moveTo>
                  <a:pt x="0" y="0"/>
                </a:moveTo>
                <a:lnTo>
                  <a:pt x="1288504" y="0"/>
                </a:lnTo>
                <a:lnTo>
                  <a:pt x="1288504" y="2551493"/>
                </a:lnTo>
                <a:lnTo>
                  <a:pt x="0" y="2551493"/>
                </a:lnTo>
                <a:lnTo>
                  <a:pt x="0" y="0"/>
                </a:lnTo>
                <a:close/>
              </a:path>
            </a:pathLst>
          </a:custGeom>
          <a:blipFill>
            <a:blip r:embed="rId7"/>
            <a:stretch>
              <a:fillRect l="0" t="0" r="0" b="0"/>
            </a:stretch>
          </a:blipFill>
        </p:spPr>
      </p:sp>
      <p:sp>
        <p:nvSpPr>
          <p:cNvPr name="TextBox 11" id="11"/>
          <p:cNvSpPr txBox="true"/>
          <p:nvPr/>
        </p:nvSpPr>
        <p:spPr>
          <a:xfrm rot="0">
            <a:off x="1028700" y="599709"/>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12" id="12"/>
          <p:cNvSpPr txBox="true"/>
          <p:nvPr/>
        </p:nvSpPr>
        <p:spPr>
          <a:xfrm rot="0">
            <a:off x="4966679"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Adhitya Kondeti</a:t>
            </a:r>
          </a:p>
        </p:txBody>
      </p:sp>
      <p:sp>
        <p:nvSpPr>
          <p:cNvPr name="TextBox 13" id="13"/>
          <p:cNvSpPr txBox="true"/>
          <p:nvPr/>
        </p:nvSpPr>
        <p:spPr>
          <a:xfrm rot="0">
            <a:off x="4966679" y="675732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Developer</a:t>
            </a:r>
          </a:p>
        </p:txBody>
      </p:sp>
      <p:sp>
        <p:nvSpPr>
          <p:cNvPr name="TextBox 14" id="14"/>
          <p:cNvSpPr txBox="true"/>
          <p:nvPr/>
        </p:nvSpPr>
        <p:spPr>
          <a:xfrm rot="0">
            <a:off x="8784992"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Tracy (Yu-Chen) Chou</a:t>
            </a:r>
          </a:p>
        </p:txBody>
      </p:sp>
      <p:sp>
        <p:nvSpPr>
          <p:cNvPr name="TextBox 15" id="15"/>
          <p:cNvSpPr txBox="true"/>
          <p:nvPr/>
        </p:nvSpPr>
        <p:spPr>
          <a:xfrm rot="0">
            <a:off x="8784992" y="676021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Product Owner</a:t>
            </a:r>
          </a:p>
        </p:txBody>
      </p:sp>
      <p:sp>
        <p:nvSpPr>
          <p:cNvPr name="TextBox 16" id="16"/>
          <p:cNvSpPr txBox="true"/>
          <p:nvPr/>
        </p:nvSpPr>
        <p:spPr>
          <a:xfrm rot="0">
            <a:off x="1028700"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Krishna Reddy Bovilla</a:t>
            </a:r>
          </a:p>
        </p:txBody>
      </p:sp>
      <p:sp>
        <p:nvSpPr>
          <p:cNvPr name="TextBox 17" id="17"/>
          <p:cNvSpPr txBox="true"/>
          <p:nvPr/>
        </p:nvSpPr>
        <p:spPr>
          <a:xfrm rot="0">
            <a:off x="1028700" y="676021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Developer</a:t>
            </a:r>
          </a:p>
        </p:txBody>
      </p:sp>
      <p:sp>
        <p:nvSpPr>
          <p:cNvPr name="TextBox 18" id="18"/>
          <p:cNvSpPr txBox="true"/>
          <p:nvPr/>
        </p:nvSpPr>
        <p:spPr>
          <a:xfrm rot="0">
            <a:off x="12390120"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Erica Holden</a:t>
            </a:r>
          </a:p>
        </p:txBody>
      </p:sp>
      <p:sp>
        <p:nvSpPr>
          <p:cNvPr name="TextBox 19" id="19"/>
          <p:cNvSpPr txBox="true"/>
          <p:nvPr/>
        </p:nvSpPr>
        <p:spPr>
          <a:xfrm rot="0">
            <a:off x="12390120" y="675732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Scrum Master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598564" y="6352197"/>
            <a:ext cx="5550978" cy="3698339"/>
          </a:xfrm>
          <a:custGeom>
            <a:avLst/>
            <a:gdLst/>
            <a:ahLst/>
            <a:cxnLst/>
            <a:rect r="r" b="b" t="t" l="l"/>
            <a:pathLst>
              <a:path h="3698339" w="5550978">
                <a:moveTo>
                  <a:pt x="0" y="0"/>
                </a:moveTo>
                <a:lnTo>
                  <a:pt x="5550978" y="0"/>
                </a:lnTo>
                <a:lnTo>
                  <a:pt x="5550978" y="3698339"/>
                </a:lnTo>
                <a:lnTo>
                  <a:pt x="0" y="3698339"/>
                </a:lnTo>
                <a:lnTo>
                  <a:pt x="0" y="0"/>
                </a:lnTo>
                <a:close/>
              </a:path>
            </a:pathLst>
          </a:custGeom>
          <a:blipFill>
            <a:blip r:embed="rId2"/>
            <a:stretch>
              <a:fillRect l="0" t="0" r="0" b="0"/>
            </a:stretch>
          </a:blipFill>
        </p:spPr>
      </p:sp>
      <p:sp>
        <p:nvSpPr>
          <p:cNvPr name="Freeform 3" id="3"/>
          <p:cNvSpPr/>
          <p:nvPr/>
        </p:nvSpPr>
        <p:spPr>
          <a:xfrm flipH="false" flipV="false" rot="0">
            <a:off x="13459831" y="5935736"/>
            <a:ext cx="3920282" cy="4114800"/>
          </a:xfrm>
          <a:custGeom>
            <a:avLst/>
            <a:gdLst/>
            <a:ahLst/>
            <a:cxnLst/>
            <a:rect r="r" b="b" t="t" l="l"/>
            <a:pathLst>
              <a:path h="4114800" w="3920282">
                <a:moveTo>
                  <a:pt x="0" y="0"/>
                </a:moveTo>
                <a:lnTo>
                  <a:pt x="3920282" y="0"/>
                </a:lnTo>
                <a:lnTo>
                  <a:pt x="392028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618759"/>
            <a:ext cx="16879191" cy="821055"/>
          </a:xfrm>
          <a:prstGeom prst="rect">
            <a:avLst/>
          </a:prstGeom>
        </p:spPr>
        <p:txBody>
          <a:bodyPr anchor="t" rtlCol="false" tIns="0" lIns="0" bIns="0" rIns="0">
            <a:spAutoFit/>
          </a:bodyPr>
          <a:lstStyle/>
          <a:p>
            <a:pPr algn="l" marL="0" indent="0" lvl="0">
              <a:lnSpc>
                <a:spcPts val="6719"/>
              </a:lnSpc>
              <a:spcBef>
                <a:spcPct val="0"/>
              </a:spcBef>
            </a:pPr>
            <a:r>
              <a:rPr lang="en-US" b="true" sz="4800" i="true">
                <a:solidFill>
                  <a:srgbClr val="0F4662"/>
                </a:solidFill>
                <a:latin typeface="Cormorant Garamond Bold Italics"/>
                <a:ea typeface="Cormorant Garamond Bold Italics"/>
                <a:cs typeface="Cormorant Garamond Bold Italics"/>
                <a:sym typeface="Cormorant Garamond Bold Italics"/>
              </a:rPr>
              <a:t>Agile at Scale - Collaboration Across Teams and Modules</a:t>
            </a:r>
          </a:p>
        </p:txBody>
      </p:sp>
      <p:sp>
        <p:nvSpPr>
          <p:cNvPr name="TextBox 5" id="5"/>
          <p:cNvSpPr txBox="true"/>
          <p:nvPr/>
        </p:nvSpPr>
        <p:spPr>
          <a:xfrm rot="0">
            <a:off x="1028700" y="3282683"/>
            <a:ext cx="1052775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Results:</a:t>
            </a:r>
          </a:p>
        </p:txBody>
      </p:sp>
      <p:sp>
        <p:nvSpPr>
          <p:cNvPr name="TextBox 6" id="6"/>
          <p:cNvSpPr txBox="true"/>
          <p:nvPr/>
        </p:nvSpPr>
        <p:spPr>
          <a:xfrm rot="0">
            <a:off x="1028700" y="3725913"/>
            <a:ext cx="11970910" cy="30575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Faster time to market</a:t>
            </a:r>
            <a:r>
              <a:rPr lang="en-US" sz="2400">
                <a:solidFill>
                  <a:srgbClr val="0F4662"/>
                </a:solidFill>
                <a:latin typeface="Quicksand"/>
                <a:ea typeface="Quicksand"/>
                <a:cs typeface="Quicksand"/>
                <a:sym typeface="Quicksand"/>
              </a:rPr>
              <a:t>: Accelerate TravelAware releases through coordinated development.</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Higher collaboration</a:t>
            </a:r>
            <a:r>
              <a:rPr lang="en-US" sz="2400">
                <a:solidFill>
                  <a:srgbClr val="0F4662"/>
                </a:solidFill>
                <a:latin typeface="Quicksand"/>
                <a:ea typeface="Quicksand"/>
                <a:cs typeface="Quicksand"/>
                <a:sym typeface="Quicksand"/>
              </a:rPr>
              <a:t>: Break down team silos and facilitate cross-</a:t>
            </a:r>
            <a:r>
              <a:rPr lang="en-US" sz="2400">
                <a:solidFill>
                  <a:srgbClr val="0F4662"/>
                </a:solidFill>
                <a:latin typeface="Quicksand"/>
                <a:ea typeface="Quicksand"/>
                <a:cs typeface="Quicksand"/>
                <a:sym typeface="Quicksand"/>
              </a:rPr>
              <a:t>team communication.</a:t>
            </a:r>
          </a:p>
          <a:p>
            <a:pPr algn="l" marL="518160" indent="-259080" lvl="1">
              <a:lnSpc>
                <a:spcPts val="4079"/>
              </a:lnSpc>
              <a:buFont typeface="Arial"/>
              <a:buChar char="•"/>
            </a:pPr>
            <a:r>
              <a:rPr lang="en-US" b="true" sz="2400">
                <a:solidFill>
                  <a:srgbClr val="0F4662"/>
                </a:solidFill>
                <a:latin typeface="Quicksand Bold"/>
                <a:ea typeface="Quicksand Bold"/>
                <a:cs typeface="Quicksand Bold"/>
                <a:sym typeface="Quicksand Bold"/>
              </a:rPr>
              <a:t>Improve project alignment</a:t>
            </a:r>
            <a:r>
              <a:rPr lang="en-US" sz="2400">
                <a:solidFill>
                  <a:srgbClr val="0F4662"/>
                </a:solidFill>
                <a:latin typeface="Quicksand"/>
                <a:ea typeface="Quicksand"/>
                <a:cs typeface="Quicksand"/>
                <a:sym typeface="Quicksand"/>
              </a:rPr>
              <a:t>: Ensure all teams are aligned towards a common vision and goals.</a:t>
            </a:r>
          </a:p>
        </p:txBody>
      </p:sp>
      <p:sp>
        <p:nvSpPr>
          <p:cNvPr name="TextBox 7" id="7"/>
          <p:cNvSpPr txBox="true"/>
          <p:nvPr/>
        </p:nvSpPr>
        <p:spPr>
          <a:xfrm rot="0">
            <a:off x="1028700" y="1620253"/>
            <a:ext cx="16879191" cy="1481455"/>
          </a:xfrm>
          <a:prstGeom prst="rect">
            <a:avLst/>
          </a:prstGeom>
        </p:spPr>
        <p:txBody>
          <a:bodyPr anchor="t" rtlCol="false" tIns="0" lIns="0" bIns="0" rIns="0">
            <a:spAutoFit/>
          </a:bodyPr>
          <a:lstStyle/>
          <a:p>
            <a:pPr algn="l">
              <a:lnSpc>
                <a:spcPts val="3919"/>
              </a:lnSpc>
            </a:pPr>
            <a:r>
              <a:rPr lang="en-US" sz="2799" b="true">
                <a:solidFill>
                  <a:srgbClr val="FF6D4D"/>
                </a:solidFill>
                <a:latin typeface="Quicksand Bold"/>
                <a:ea typeface="Quicksand Bold"/>
                <a:cs typeface="Quicksand Bold"/>
                <a:sym typeface="Quicksand Bold"/>
              </a:rPr>
              <a:t>Key point</a:t>
            </a:r>
            <a:r>
              <a:rPr lang="en-US" sz="2799">
                <a:solidFill>
                  <a:srgbClr val="FF6D4D"/>
                </a:solidFill>
                <a:latin typeface="Quicksand"/>
                <a:ea typeface="Quicksand"/>
                <a:cs typeface="Quicksand"/>
                <a:sym typeface="Quicksand"/>
              </a:rPr>
              <a:t>: </a:t>
            </a:r>
          </a:p>
          <a:p>
            <a:pPr algn="l" marL="0" indent="0" lvl="0">
              <a:lnSpc>
                <a:spcPts val="3919"/>
              </a:lnSpc>
              <a:spcBef>
                <a:spcPct val="0"/>
              </a:spcBef>
            </a:pPr>
            <a:r>
              <a:rPr lang="en-US" sz="2799">
                <a:solidFill>
                  <a:srgbClr val="FF6D4D"/>
                </a:solidFill>
                <a:latin typeface="Quicksand"/>
                <a:ea typeface="Quicksand"/>
                <a:cs typeface="Quicksand"/>
                <a:sym typeface="Quicksand"/>
              </a:rPr>
              <a:t>To meet the challenges of large-scale projects, we adopted SAFe (Scaled Agile Framework) to improve cross-team collaboration and overall project consistency.</a:t>
            </a:r>
          </a:p>
        </p:txBody>
      </p:sp>
      <p:sp>
        <p:nvSpPr>
          <p:cNvPr name="TextBox 8" id="8"/>
          <p:cNvSpPr txBox="true"/>
          <p:nvPr/>
        </p:nvSpPr>
        <p:spPr>
          <a:xfrm rot="3027453">
            <a:off x="13957350" y="7326642"/>
            <a:ext cx="3035423" cy="577851"/>
          </a:xfrm>
          <a:prstGeom prst="rect">
            <a:avLst/>
          </a:prstGeom>
        </p:spPr>
        <p:txBody>
          <a:bodyPr anchor="t" rtlCol="false" tIns="0" lIns="0" bIns="0" rIns="0">
            <a:spAutoFit/>
          </a:bodyPr>
          <a:lstStyle/>
          <a:p>
            <a:pPr algn="ctr">
              <a:lnSpc>
                <a:spcPts val="4929"/>
              </a:lnSpc>
              <a:spcBef>
                <a:spcPct val="0"/>
              </a:spcBef>
            </a:pPr>
            <a:r>
              <a:rPr lang="en-US" b="true" sz="2899">
                <a:solidFill>
                  <a:srgbClr val="38B6FF"/>
                </a:solidFill>
                <a:latin typeface="Quicksand Bold"/>
                <a:ea typeface="Quicksand Bold"/>
                <a:cs typeface="Quicksand Bold"/>
                <a:sym typeface="Quicksand Bold"/>
              </a:rPr>
              <a:t>T</a:t>
            </a:r>
            <a:r>
              <a:rPr lang="en-US" b="true" sz="2899">
                <a:solidFill>
                  <a:srgbClr val="38B6FF"/>
                </a:solidFill>
                <a:latin typeface="Quicksand Bold"/>
                <a:ea typeface="Quicksand Bold"/>
                <a:cs typeface="Quicksand Bold"/>
                <a:sym typeface="Quicksand Bold"/>
              </a:rPr>
              <a:t>ravelAware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1891485" y="6950802"/>
            <a:ext cx="4082840" cy="3140075"/>
          </a:xfrm>
          <a:custGeom>
            <a:avLst/>
            <a:gdLst/>
            <a:ahLst/>
            <a:cxnLst/>
            <a:rect r="r" b="b" t="t" l="l"/>
            <a:pathLst>
              <a:path h="3140075" w="4082840">
                <a:moveTo>
                  <a:pt x="0" y="0"/>
                </a:moveTo>
                <a:lnTo>
                  <a:pt x="4082840" y="0"/>
                </a:lnTo>
                <a:lnTo>
                  <a:pt x="4082840" y="3140075"/>
                </a:lnTo>
                <a:lnTo>
                  <a:pt x="0" y="31400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10527757"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Quality Management &amp; Testing</a:t>
            </a:r>
          </a:p>
        </p:txBody>
      </p:sp>
      <p:sp>
        <p:nvSpPr>
          <p:cNvPr name="TextBox 7" id="7"/>
          <p:cNvSpPr txBox="true"/>
          <p:nvPr/>
        </p:nvSpPr>
        <p:spPr>
          <a:xfrm rot="0">
            <a:off x="1028700" y="2434248"/>
            <a:ext cx="10527757" cy="10001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Quality was embedded throughout</a:t>
            </a:r>
            <a:r>
              <a:rPr lang="en-US" sz="2400">
                <a:solidFill>
                  <a:srgbClr val="0F4662"/>
                </a:solidFill>
                <a:latin typeface="Quicksand"/>
                <a:ea typeface="Quicksand"/>
                <a:cs typeface="Quicksand"/>
                <a:sym typeface="Quicksand"/>
              </a:rPr>
              <a:t> the development process using Agile testing principles:</a:t>
            </a:r>
          </a:p>
        </p:txBody>
      </p:sp>
      <p:sp>
        <p:nvSpPr>
          <p:cNvPr name="TextBox 8" id="8"/>
          <p:cNvSpPr txBox="true"/>
          <p:nvPr/>
        </p:nvSpPr>
        <p:spPr>
          <a:xfrm rot="0">
            <a:off x="1028700" y="4323373"/>
            <a:ext cx="10527757" cy="10001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Testing was performed during each sprint t</a:t>
            </a:r>
            <a:r>
              <a:rPr lang="en-US" sz="2400">
                <a:solidFill>
                  <a:srgbClr val="0F4662"/>
                </a:solidFill>
                <a:latin typeface="Quicksand"/>
                <a:ea typeface="Quicksand"/>
                <a:cs typeface="Quicksand"/>
                <a:sym typeface="Quicksand"/>
              </a:rPr>
              <a:t>o validate new functionality, rather than waiting until the end.</a:t>
            </a:r>
          </a:p>
        </p:txBody>
      </p:sp>
      <p:sp>
        <p:nvSpPr>
          <p:cNvPr name="TextBox 9" id="9"/>
          <p:cNvSpPr txBox="true"/>
          <p:nvPr/>
        </p:nvSpPr>
        <p:spPr>
          <a:xfrm rot="0">
            <a:off x="898758" y="6222023"/>
            <a:ext cx="10527757" cy="2940050"/>
          </a:xfrm>
          <a:prstGeom prst="rect">
            <a:avLst/>
          </a:prstGeom>
        </p:spPr>
        <p:txBody>
          <a:bodyPr anchor="t" rtlCol="false" tIns="0" lIns="0" bIns="0" rIns="0">
            <a:spAutoFit/>
          </a:bodyPr>
          <a:lstStyle/>
          <a:p>
            <a:pPr algn="l" marL="496571" indent="-248285" lvl="1">
              <a:lnSpc>
                <a:spcPts val="3910"/>
              </a:lnSpc>
              <a:buFont typeface="Arial"/>
              <a:buChar char="•"/>
            </a:pPr>
            <a:r>
              <a:rPr lang="en-US" b="true" sz="2300">
                <a:solidFill>
                  <a:srgbClr val="0F4662"/>
                </a:solidFill>
                <a:latin typeface="Quicksand Bold"/>
                <a:ea typeface="Quicksand Bold"/>
                <a:cs typeface="Quicksand Bold"/>
                <a:sym typeface="Quicksand Bold"/>
              </a:rPr>
              <a:t>Unit Testing:</a:t>
            </a:r>
            <a:r>
              <a:rPr lang="en-US" sz="2300">
                <a:solidFill>
                  <a:srgbClr val="0F4662"/>
                </a:solidFill>
                <a:latin typeface="Quicksand"/>
                <a:ea typeface="Quicksand"/>
                <a:cs typeface="Quicksand"/>
                <a:sym typeface="Quicksand"/>
              </a:rPr>
              <a:t> Applied to key logic components such as ML model input/output and route validation.</a:t>
            </a:r>
          </a:p>
          <a:p>
            <a:pPr algn="l" marL="496571" indent="-248285" lvl="1">
              <a:lnSpc>
                <a:spcPts val="3910"/>
              </a:lnSpc>
              <a:buFont typeface="Arial"/>
              <a:buChar char="•"/>
            </a:pPr>
            <a:r>
              <a:rPr lang="en-US" b="true" sz="2300">
                <a:solidFill>
                  <a:srgbClr val="0F4662"/>
                </a:solidFill>
                <a:latin typeface="Quicksand Bold"/>
                <a:ea typeface="Quicksand Bold"/>
                <a:cs typeface="Quicksand Bold"/>
                <a:sym typeface="Quicksand Bold"/>
              </a:rPr>
              <a:t>Integration Testing:</a:t>
            </a:r>
            <a:r>
              <a:rPr lang="en-US" sz="2300">
                <a:solidFill>
                  <a:srgbClr val="0F4662"/>
                </a:solidFill>
                <a:latin typeface="Quicksand"/>
                <a:ea typeface="Quicksand"/>
                <a:cs typeface="Quicksand"/>
                <a:sym typeface="Quicksand"/>
              </a:rPr>
              <a:t> Ensured communication between the m</a:t>
            </a:r>
            <a:r>
              <a:rPr lang="en-US" sz="2300">
                <a:solidFill>
                  <a:srgbClr val="0F4662"/>
                </a:solidFill>
                <a:latin typeface="Quicksand"/>
                <a:ea typeface="Quicksand"/>
                <a:cs typeface="Quicksand"/>
                <a:sym typeface="Quicksand"/>
              </a:rPr>
              <a:t>ap interface, reporting form, and predictive models.</a:t>
            </a:r>
          </a:p>
          <a:p>
            <a:pPr algn="l" marL="496571" indent="-248285" lvl="1">
              <a:lnSpc>
                <a:spcPts val="3910"/>
              </a:lnSpc>
              <a:buFont typeface="Arial"/>
              <a:buChar char="•"/>
            </a:pPr>
            <a:r>
              <a:rPr lang="en-US" b="true" sz="2300">
                <a:solidFill>
                  <a:srgbClr val="0F4662"/>
                </a:solidFill>
                <a:latin typeface="Quicksand Bold"/>
                <a:ea typeface="Quicksand Bold"/>
                <a:cs typeface="Quicksand Bold"/>
                <a:sym typeface="Quicksand Bold"/>
              </a:rPr>
              <a:t>Usability Testing:</a:t>
            </a:r>
            <a:r>
              <a:rPr lang="en-US" sz="2300">
                <a:solidFill>
                  <a:srgbClr val="0F4662"/>
                </a:solidFill>
                <a:latin typeface="Quicksand"/>
                <a:ea typeface="Quicksand"/>
                <a:cs typeface="Quicksand"/>
                <a:sym typeface="Quicksand"/>
              </a:rPr>
              <a:t> Conducted peer-based walkthroughs to validate the user experience, navigation flow, and feature clarity.</a:t>
            </a:r>
          </a:p>
        </p:txBody>
      </p:sp>
      <p:sp>
        <p:nvSpPr>
          <p:cNvPr name="TextBox 10" id="10"/>
          <p:cNvSpPr txBox="true"/>
          <p:nvPr/>
        </p:nvSpPr>
        <p:spPr>
          <a:xfrm rot="0">
            <a:off x="1028700" y="1933868"/>
            <a:ext cx="10527757" cy="438785"/>
          </a:xfrm>
          <a:prstGeom prst="rect">
            <a:avLst/>
          </a:prstGeom>
        </p:spPr>
        <p:txBody>
          <a:bodyPr anchor="t" rtlCol="false" tIns="0" lIns="0" bIns="0" rIns="0">
            <a:spAutoFit/>
          </a:bodyPr>
          <a:lstStyle/>
          <a:p>
            <a:pPr algn="l" marL="0" indent="0" lvl="0">
              <a:lnSpc>
                <a:spcPts val="3640"/>
              </a:lnSpc>
              <a:spcBef>
                <a:spcPct val="0"/>
              </a:spcBef>
            </a:pPr>
            <a:r>
              <a:rPr lang="en-US" b="true" sz="2600">
                <a:solidFill>
                  <a:srgbClr val="0F4662"/>
                </a:solidFill>
                <a:latin typeface="Quicksand Bold"/>
                <a:ea typeface="Quicksand Bold"/>
                <a:cs typeface="Quicksand Bold"/>
                <a:sym typeface="Quicksand Bold"/>
              </a:rPr>
              <a:t>Testing Approach</a:t>
            </a:r>
          </a:p>
        </p:txBody>
      </p:sp>
      <p:sp>
        <p:nvSpPr>
          <p:cNvPr name="TextBox 11" id="11"/>
          <p:cNvSpPr txBox="true"/>
          <p:nvPr/>
        </p:nvSpPr>
        <p:spPr>
          <a:xfrm rot="0">
            <a:off x="898758" y="3605823"/>
            <a:ext cx="10527757" cy="511175"/>
          </a:xfrm>
          <a:prstGeom prst="rect">
            <a:avLst/>
          </a:prstGeom>
        </p:spPr>
        <p:txBody>
          <a:bodyPr anchor="t" rtlCol="false" tIns="0" lIns="0" bIns="0" rIns="0">
            <a:spAutoFit/>
          </a:bodyPr>
          <a:lstStyle/>
          <a:p>
            <a:pPr algn="l" marL="0" indent="0" lvl="0">
              <a:lnSpc>
                <a:spcPts val="4420"/>
              </a:lnSpc>
            </a:pPr>
            <a:r>
              <a:rPr lang="en-US" b="true" sz="2600">
                <a:solidFill>
                  <a:srgbClr val="0F4662"/>
                </a:solidFill>
                <a:latin typeface="Quicksand Bold"/>
                <a:ea typeface="Quicksand Bold"/>
                <a:cs typeface="Quicksand Bold"/>
                <a:sym typeface="Quicksand Bold"/>
              </a:rPr>
              <a:t>Incremental Testing:</a:t>
            </a:r>
          </a:p>
        </p:txBody>
      </p:sp>
      <p:sp>
        <p:nvSpPr>
          <p:cNvPr name="TextBox 12" id="12"/>
          <p:cNvSpPr txBox="true"/>
          <p:nvPr/>
        </p:nvSpPr>
        <p:spPr>
          <a:xfrm rot="0">
            <a:off x="898758" y="5494948"/>
            <a:ext cx="10527757" cy="511175"/>
          </a:xfrm>
          <a:prstGeom prst="rect">
            <a:avLst/>
          </a:prstGeom>
        </p:spPr>
        <p:txBody>
          <a:bodyPr anchor="t" rtlCol="false" tIns="0" lIns="0" bIns="0" rIns="0">
            <a:spAutoFit/>
          </a:bodyPr>
          <a:lstStyle/>
          <a:p>
            <a:pPr algn="l">
              <a:lnSpc>
                <a:spcPts val="4420"/>
              </a:lnSpc>
            </a:pPr>
            <a:r>
              <a:rPr lang="en-US" sz="2600" b="true">
                <a:solidFill>
                  <a:srgbClr val="0F4662"/>
                </a:solidFill>
                <a:latin typeface="Quicksand Bold"/>
                <a:ea typeface="Quicksand Bold"/>
                <a:cs typeface="Quicksand Bold"/>
                <a:sym typeface="Quicksand Bold"/>
              </a:rPr>
              <a:t>Layered Testing Strategy: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60651" y="0"/>
            <a:ext cx="4627349" cy="10287000"/>
            <a:chOff x="0" y="0"/>
            <a:chExt cx="1218726" cy="2709333"/>
          </a:xfrm>
        </p:grpSpPr>
        <p:sp>
          <p:nvSpPr>
            <p:cNvPr name="Freeform 3" id="3"/>
            <p:cNvSpPr/>
            <p:nvPr/>
          </p:nvSpPr>
          <p:spPr>
            <a:xfrm flipH="false" flipV="false" rot="0">
              <a:off x="0" y="0"/>
              <a:ext cx="1218726" cy="2709333"/>
            </a:xfrm>
            <a:custGeom>
              <a:avLst/>
              <a:gdLst/>
              <a:ahLst/>
              <a:cxnLst/>
              <a:rect r="r" b="b" t="t" l="l"/>
              <a:pathLst>
                <a:path h="2709333" w="1218726">
                  <a:moveTo>
                    <a:pt x="0" y="0"/>
                  </a:moveTo>
                  <a:lnTo>
                    <a:pt x="1218726" y="0"/>
                  </a:lnTo>
                  <a:lnTo>
                    <a:pt x="1218726" y="2709333"/>
                  </a:lnTo>
                  <a:lnTo>
                    <a:pt x="0" y="2709333"/>
                  </a:lnTo>
                  <a:close/>
                </a:path>
              </a:pathLst>
            </a:custGeom>
            <a:solidFill>
              <a:srgbClr val="7994A0"/>
            </a:solidFill>
          </p:spPr>
        </p:sp>
        <p:sp>
          <p:nvSpPr>
            <p:cNvPr name="TextBox 4" id="4"/>
            <p:cNvSpPr txBox="true"/>
            <p:nvPr/>
          </p:nvSpPr>
          <p:spPr>
            <a:xfrm>
              <a:off x="0" y="-123825"/>
              <a:ext cx="1218726"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2533321" y="7577138"/>
            <a:ext cx="2537416" cy="2709862"/>
          </a:xfrm>
          <a:custGeom>
            <a:avLst/>
            <a:gdLst/>
            <a:ahLst/>
            <a:cxnLst/>
            <a:rect r="r" b="b" t="t" l="l"/>
            <a:pathLst>
              <a:path h="2709862" w="2537416">
                <a:moveTo>
                  <a:pt x="0" y="0"/>
                </a:moveTo>
                <a:lnTo>
                  <a:pt x="2537416" y="0"/>
                </a:lnTo>
                <a:lnTo>
                  <a:pt x="2537416" y="2709862"/>
                </a:lnTo>
                <a:lnTo>
                  <a:pt x="0" y="2709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03845" y="596558"/>
            <a:ext cx="10527757"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Quality Assurance Practices</a:t>
            </a:r>
          </a:p>
        </p:txBody>
      </p:sp>
      <p:sp>
        <p:nvSpPr>
          <p:cNvPr name="TextBox 7" id="7"/>
          <p:cNvSpPr txBox="true"/>
          <p:nvPr/>
        </p:nvSpPr>
        <p:spPr>
          <a:xfrm rot="0">
            <a:off x="1028700" y="1719873"/>
            <a:ext cx="10527757" cy="10001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We applied lightweight,</a:t>
            </a:r>
            <a:r>
              <a:rPr lang="en-US" sz="2400">
                <a:solidFill>
                  <a:srgbClr val="0F4662"/>
                </a:solidFill>
                <a:latin typeface="Quicksand"/>
                <a:ea typeface="Quicksand"/>
                <a:cs typeface="Quicksand"/>
                <a:sym typeface="Quicksand"/>
              </a:rPr>
              <a:t> Agile-friendly QA techniques suitable for a rapid prototyping cycle:</a:t>
            </a:r>
          </a:p>
        </p:txBody>
      </p:sp>
      <p:sp>
        <p:nvSpPr>
          <p:cNvPr name="TextBox 8" id="8"/>
          <p:cNvSpPr txBox="true"/>
          <p:nvPr/>
        </p:nvSpPr>
        <p:spPr>
          <a:xfrm rot="0">
            <a:off x="898758" y="3607410"/>
            <a:ext cx="10527757" cy="10001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Code, UI flow, and design decisions were</a:t>
            </a:r>
            <a:r>
              <a:rPr lang="en-US" sz="2400">
                <a:solidFill>
                  <a:srgbClr val="0F4662"/>
                </a:solidFill>
                <a:latin typeface="Quicksand"/>
                <a:ea typeface="Quicksand"/>
                <a:cs typeface="Quicksand"/>
                <a:sym typeface="Quicksand"/>
              </a:rPr>
              <a:t> reviewed collaboratively to catch issues early and maintain consistency.</a:t>
            </a:r>
          </a:p>
        </p:txBody>
      </p:sp>
      <p:sp>
        <p:nvSpPr>
          <p:cNvPr name="TextBox 9" id="9"/>
          <p:cNvSpPr txBox="true"/>
          <p:nvPr/>
        </p:nvSpPr>
        <p:spPr>
          <a:xfrm rot="0">
            <a:off x="898758" y="2870810"/>
            <a:ext cx="10527757" cy="565150"/>
          </a:xfrm>
          <a:prstGeom prst="rect">
            <a:avLst/>
          </a:prstGeom>
        </p:spPr>
        <p:txBody>
          <a:bodyPr anchor="t" rtlCol="false" tIns="0" lIns="0" bIns="0" rIns="0">
            <a:spAutoFit/>
          </a:bodyPr>
          <a:lstStyle/>
          <a:p>
            <a:pPr algn="l" marL="0" indent="0" lvl="0">
              <a:lnSpc>
                <a:spcPts val="4759"/>
              </a:lnSpc>
            </a:pPr>
            <a:r>
              <a:rPr lang="en-US" b="true" sz="2799">
                <a:solidFill>
                  <a:srgbClr val="0F4662"/>
                </a:solidFill>
                <a:latin typeface="Quicksand Bold"/>
                <a:ea typeface="Quicksand Bold"/>
                <a:cs typeface="Quicksand Bold"/>
                <a:sym typeface="Quicksand Bold"/>
              </a:rPr>
              <a:t>Peer Review &amp; Pair Collaboration:</a:t>
            </a:r>
          </a:p>
        </p:txBody>
      </p:sp>
      <p:sp>
        <p:nvSpPr>
          <p:cNvPr name="TextBox 10" id="10"/>
          <p:cNvSpPr txBox="true"/>
          <p:nvPr/>
        </p:nvSpPr>
        <p:spPr>
          <a:xfrm rot="0">
            <a:off x="898758" y="4789487"/>
            <a:ext cx="10527757" cy="565150"/>
          </a:xfrm>
          <a:prstGeom prst="rect">
            <a:avLst/>
          </a:prstGeom>
        </p:spPr>
        <p:txBody>
          <a:bodyPr anchor="t" rtlCol="false" tIns="0" lIns="0" bIns="0" rIns="0">
            <a:spAutoFit/>
          </a:bodyPr>
          <a:lstStyle/>
          <a:p>
            <a:pPr algn="l">
              <a:lnSpc>
                <a:spcPts val="4759"/>
              </a:lnSpc>
            </a:pPr>
            <a:r>
              <a:rPr lang="en-US" sz="2799" b="true">
                <a:solidFill>
                  <a:srgbClr val="0F4662"/>
                </a:solidFill>
                <a:latin typeface="Quicksand Bold"/>
                <a:ea typeface="Quicksand Bold"/>
                <a:cs typeface="Quicksand Bold"/>
                <a:sym typeface="Quicksand Bold"/>
              </a:rPr>
              <a:t>Version Control Discipline:</a:t>
            </a:r>
          </a:p>
        </p:txBody>
      </p:sp>
      <p:sp>
        <p:nvSpPr>
          <p:cNvPr name="TextBox 11" id="11"/>
          <p:cNvSpPr txBox="true"/>
          <p:nvPr/>
        </p:nvSpPr>
        <p:spPr>
          <a:xfrm rot="0">
            <a:off x="1246071" y="5392738"/>
            <a:ext cx="10527757" cy="10001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Git was us</a:t>
            </a:r>
            <a:r>
              <a:rPr lang="en-US" sz="2400">
                <a:solidFill>
                  <a:srgbClr val="0F4662"/>
                </a:solidFill>
                <a:latin typeface="Quicksand"/>
                <a:ea typeface="Quicksand"/>
                <a:cs typeface="Quicksand"/>
                <a:sym typeface="Quicksand"/>
              </a:rPr>
              <a:t>ed to manage feature branches, isolate development, and reduce merge conflicts.</a:t>
            </a:r>
          </a:p>
        </p:txBody>
      </p:sp>
      <p:sp>
        <p:nvSpPr>
          <p:cNvPr name="TextBox 12" id="12"/>
          <p:cNvSpPr txBox="true"/>
          <p:nvPr/>
        </p:nvSpPr>
        <p:spPr>
          <a:xfrm rot="0">
            <a:off x="898758" y="6411913"/>
            <a:ext cx="10527757" cy="565150"/>
          </a:xfrm>
          <a:prstGeom prst="rect">
            <a:avLst/>
          </a:prstGeom>
        </p:spPr>
        <p:txBody>
          <a:bodyPr anchor="t" rtlCol="false" tIns="0" lIns="0" bIns="0" rIns="0">
            <a:spAutoFit/>
          </a:bodyPr>
          <a:lstStyle/>
          <a:p>
            <a:pPr algn="l">
              <a:lnSpc>
                <a:spcPts val="4759"/>
              </a:lnSpc>
            </a:pPr>
            <a:r>
              <a:rPr lang="en-US" sz="2799" b="true">
                <a:solidFill>
                  <a:srgbClr val="0F4662"/>
                </a:solidFill>
                <a:latin typeface="Quicksand Bold"/>
                <a:ea typeface="Quicksand Bold"/>
                <a:cs typeface="Quicksand Bold"/>
                <a:sym typeface="Quicksand Bold"/>
              </a:rPr>
              <a:t>Continuous Feedback Loop:</a:t>
            </a:r>
          </a:p>
        </p:txBody>
      </p:sp>
      <p:sp>
        <p:nvSpPr>
          <p:cNvPr name="TextBox 13" id="13"/>
          <p:cNvSpPr txBox="true"/>
          <p:nvPr/>
        </p:nvSpPr>
        <p:spPr>
          <a:xfrm rot="0">
            <a:off x="1246071" y="7015163"/>
            <a:ext cx="10527757" cy="10001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Feedback from sprint reviews and usabili</a:t>
            </a:r>
            <a:r>
              <a:rPr lang="en-US" sz="2400">
                <a:solidFill>
                  <a:srgbClr val="0F4662"/>
                </a:solidFill>
                <a:latin typeface="Quicksand"/>
                <a:ea typeface="Quicksand"/>
                <a:cs typeface="Quicksand"/>
                <a:sym typeface="Quicksand"/>
              </a:rPr>
              <a:t>ty tests informed immediate adjustments in subsequent iterations.</a:t>
            </a:r>
          </a:p>
        </p:txBody>
      </p:sp>
      <p:sp>
        <p:nvSpPr>
          <p:cNvPr name="TextBox 14" id="14"/>
          <p:cNvSpPr txBox="true"/>
          <p:nvPr/>
        </p:nvSpPr>
        <p:spPr>
          <a:xfrm rot="0">
            <a:off x="898758" y="8034338"/>
            <a:ext cx="10527757" cy="565150"/>
          </a:xfrm>
          <a:prstGeom prst="rect">
            <a:avLst/>
          </a:prstGeom>
        </p:spPr>
        <p:txBody>
          <a:bodyPr anchor="t" rtlCol="false" tIns="0" lIns="0" bIns="0" rIns="0">
            <a:spAutoFit/>
          </a:bodyPr>
          <a:lstStyle/>
          <a:p>
            <a:pPr algn="l">
              <a:lnSpc>
                <a:spcPts val="4759"/>
              </a:lnSpc>
            </a:pPr>
            <a:r>
              <a:rPr lang="en-US" sz="2799" b="true">
                <a:solidFill>
                  <a:srgbClr val="0F4662"/>
                </a:solidFill>
                <a:latin typeface="Quicksand Bold"/>
                <a:ea typeface="Quicksand Bold"/>
                <a:cs typeface="Quicksand Bold"/>
                <a:sym typeface="Quicksand Bold"/>
              </a:rPr>
              <a:t>Manual Regression Checks:</a:t>
            </a:r>
          </a:p>
        </p:txBody>
      </p:sp>
      <p:sp>
        <p:nvSpPr>
          <p:cNvPr name="TextBox 15" id="15"/>
          <p:cNvSpPr txBox="true"/>
          <p:nvPr/>
        </p:nvSpPr>
        <p:spPr>
          <a:xfrm rot="0">
            <a:off x="1246071" y="8637588"/>
            <a:ext cx="10527757" cy="1000125"/>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F4662"/>
                </a:solidFill>
                <a:latin typeface="Quicksand"/>
                <a:ea typeface="Quicksand"/>
                <a:cs typeface="Quicksand"/>
                <a:sym typeface="Quicksand"/>
              </a:rPr>
              <a:t>C</a:t>
            </a:r>
            <a:r>
              <a:rPr lang="en-US" sz="2400">
                <a:solidFill>
                  <a:srgbClr val="0F4662"/>
                </a:solidFill>
                <a:latin typeface="Quicksand"/>
                <a:ea typeface="Quicksand"/>
                <a:cs typeface="Quicksand"/>
                <a:sym typeface="Quicksand"/>
              </a:rPr>
              <a:t>ore features like reporting, routing, and alerts were retested manually after each change to ensure stability.</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757925" y="650875"/>
            <a:ext cx="9928948" cy="712470"/>
          </a:xfrm>
          <a:prstGeom prst="rect">
            <a:avLst/>
          </a:prstGeom>
        </p:spPr>
        <p:txBody>
          <a:bodyPr anchor="t" rtlCol="false" tIns="0" lIns="0" bIns="0" rIns="0">
            <a:spAutoFit/>
          </a:bodyPr>
          <a:lstStyle/>
          <a:p>
            <a:pPr algn="l">
              <a:lnSpc>
                <a:spcPts val="5879"/>
              </a:lnSpc>
            </a:pPr>
            <a:r>
              <a:rPr lang="en-US" b="true" sz="4199" spc="839">
                <a:solidFill>
                  <a:srgbClr val="0F4662"/>
                </a:solidFill>
                <a:latin typeface="Cormorant Garamond Bold"/>
                <a:ea typeface="Cormorant Garamond Bold"/>
                <a:cs typeface="Cormorant Garamond Bold"/>
                <a:sym typeface="Cormorant Garamond Bold"/>
              </a:rPr>
              <a:t>ITERATIVE QUALITY CYCLES</a:t>
            </a:r>
          </a:p>
        </p:txBody>
      </p:sp>
      <p:sp>
        <p:nvSpPr>
          <p:cNvPr name="TextBox 3" id="3"/>
          <p:cNvSpPr txBox="true"/>
          <p:nvPr/>
        </p:nvSpPr>
        <p:spPr>
          <a:xfrm rot="0">
            <a:off x="644892" y="2686050"/>
            <a:ext cx="10794091" cy="1589405"/>
          </a:xfrm>
          <a:prstGeom prst="rect">
            <a:avLst/>
          </a:prstGeom>
        </p:spPr>
        <p:txBody>
          <a:bodyPr anchor="t" rtlCol="false" tIns="0" lIns="0" bIns="0" rIns="0">
            <a:spAutoFit/>
          </a:bodyPr>
          <a:lstStyle/>
          <a:p>
            <a:pPr algn="l">
              <a:lnSpc>
                <a:spcPts val="3219"/>
              </a:lnSpc>
            </a:pPr>
            <a:r>
              <a:rPr lang="en-US" sz="2299">
                <a:solidFill>
                  <a:srgbClr val="0F4662"/>
                </a:solidFill>
                <a:latin typeface="Inter"/>
                <a:ea typeface="Inter"/>
                <a:cs typeface="Inter"/>
                <a:sym typeface="Inter"/>
              </a:rPr>
              <a:t>Each sprint followed a continuous quality loop aligned with Agile best practices. The team adopted a Build → Test → Refine cycle to embed quality into every stage of development without relying on heavyweight QA infrastructure.</a:t>
            </a:r>
          </a:p>
        </p:txBody>
      </p:sp>
      <p:sp>
        <p:nvSpPr>
          <p:cNvPr name="TextBox 4" id="4"/>
          <p:cNvSpPr txBox="true"/>
          <p:nvPr/>
        </p:nvSpPr>
        <p:spPr>
          <a:xfrm rot="0">
            <a:off x="757925" y="5575049"/>
            <a:ext cx="4585488" cy="1851660"/>
          </a:xfrm>
          <a:prstGeom prst="rect">
            <a:avLst/>
          </a:prstGeom>
        </p:spPr>
        <p:txBody>
          <a:bodyPr anchor="t" rtlCol="false" tIns="0" lIns="0" bIns="0" rIns="0">
            <a:spAutoFit/>
          </a:bodyPr>
          <a:lstStyle/>
          <a:p>
            <a:pPr algn="l">
              <a:lnSpc>
                <a:spcPts val="2940"/>
              </a:lnSpc>
            </a:pPr>
            <a:r>
              <a:rPr lang="en-US" sz="2100" b="true">
                <a:solidFill>
                  <a:srgbClr val="0F4662"/>
                </a:solidFill>
                <a:latin typeface="Inter Bold"/>
                <a:ea typeface="Inter Bold"/>
                <a:cs typeface="Inter Bold"/>
                <a:sym typeface="Inter Bold"/>
              </a:rPr>
              <a:t>Sprint Planning</a:t>
            </a:r>
          </a:p>
          <a:p>
            <a:pPr algn="l">
              <a:lnSpc>
                <a:spcPts val="2940"/>
              </a:lnSpc>
            </a:pPr>
            <a:r>
              <a:rPr lang="en-US" sz="2100">
                <a:solidFill>
                  <a:srgbClr val="0F4662"/>
                </a:solidFill>
                <a:latin typeface="Inter"/>
                <a:ea typeface="Inter"/>
                <a:cs typeface="Inter"/>
                <a:sym typeface="Inter"/>
              </a:rPr>
              <a:t> Tasks were estimated with quality considerations in mind, ensuring that testing and feedback were scoped into each sprint goal.</a:t>
            </a:r>
          </a:p>
        </p:txBody>
      </p:sp>
      <p:sp>
        <p:nvSpPr>
          <p:cNvPr name="TextBox 5" id="5"/>
          <p:cNvSpPr txBox="true"/>
          <p:nvPr/>
        </p:nvSpPr>
        <p:spPr>
          <a:xfrm rot="0">
            <a:off x="757925" y="5086350"/>
            <a:ext cx="2029147" cy="448310"/>
          </a:xfrm>
          <a:prstGeom prst="rect">
            <a:avLst/>
          </a:prstGeom>
        </p:spPr>
        <p:txBody>
          <a:bodyPr anchor="t" rtlCol="false" tIns="0" lIns="0" bIns="0" rIns="0">
            <a:spAutoFit/>
          </a:bodyPr>
          <a:lstStyle/>
          <a:p>
            <a:pPr algn="l">
              <a:lnSpc>
                <a:spcPts val="3639"/>
              </a:lnSpc>
            </a:pPr>
            <a:r>
              <a:rPr lang="en-US" sz="2599" b="true">
                <a:solidFill>
                  <a:srgbClr val="0F4662"/>
                </a:solidFill>
                <a:latin typeface="Inter Bold"/>
                <a:ea typeface="Inter Bold"/>
                <a:cs typeface="Inter Bold"/>
                <a:sym typeface="Inter Bold"/>
              </a:rPr>
              <a:t>Step 1: Build</a:t>
            </a:r>
          </a:p>
        </p:txBody>
      </p:sp>
      <p:sp>
        <p:nvSpPr>
          <p:cNvPr name="TextBox 6" id="6"/>
          <p:cNvSpPr txBox="true"/>
          <p:nvPr/>
        </p:nvSpPr>
        <p:spPr>
          <a:xfrm rot="0">
            <a:off x="12950827" y="5086350"/>
            <a:ext cx="3241940" cy="1362710"/>
          </a:xfrm>
          <a:prstGeom prst="rect">
            <a:avLst/>
          </a:prstGeom>
        </p:spPr>
        <p:txBody>
          <a:bodyPr anchor="t" rtlCol="false" tIns="0" lIns="0" bIns="0" rIns="0">
            <a:spAutoFit/>
          </a:bodyPr>
          <a:lstStyle/>
          <a:p>
            <a:pPr algn="l">
              <a:lnSpc>
                <a:spcPts val="3639"/>
              </a:lnSpc>
            </a:pPr>
            <a:r>
              <a:rPr lang="en-US" sz="2599" b="true">
                <a:solidFill>
                  <a:srgbClr val="0F4662"/>
                </a:solidFill>
                <a:latin typeface="Inter Bold"/>
                <a:ea typeface="Inter Bold"/>
                <a:cs typeface="Inter Bold"/>
                <a:sym typeface="Inter Bold"/>
              </a:rPr>
              <a:t>Step 3: Refine</a:t>
            </a:r>
          </a:p>
          <a:p>
            <a:pPr algn="l">
              <a:lnSpc>
                <a:spcPts val="3639"/>
              </a:lnSpc>
            </a:pPr>
          </a:p>
          <a:p>
            <a:pPr algn="l">
              <a:lnSpc>
                <a:spcPts val="3639"/>
              </a:lnSpc>
            </a:pPr>
          </a:p>
        </p:txBody>
      </p:sp>
      <p:sp>
        <p:nvSpPr>
          <p:cNvPr name="TextBox 7" id="7"/>
          <p:cNvSpPr txBox="true"/>
          <p:nvPr/>
        </p:nvSpPr>
        <p:spPr>
          <a:xfrm rot="0">
            <a:off x="6849017" y="5086350"/>
            <a:ext cx="2029147" cy="448310"/>
          </a:xfrm>
          <a:prstGeom prst="rect">
            <a:avLst/>
          </a:prstGeom>
        </p:spPr>
        <p:txBody>
          <a:bodyPr anchor="t" rtlCol="false" tIns="0" lIns="0" bIns="0" rIns="0">
            <a:spAutoFit/>
          </a:bodyPr>
          <a:lstStyle/>
          <a:p>
            <a:pPr algn="l">
              <a:lnSpc>
                <a:spcPts val="3639"/>
              </a:lnSpc>
            </a:pPr>
            <a:r>
              <a:rPr lang="en-US" sz="2599" b="true">
                <a:solidFill>
                  <a:srgbClr val="0F4662"/>
                </a:solidFill>
                <a:latin typeface="Inter Bold"/>
                <a:ea typeface="Inter Bold"/>
                <a:cs typeface="Inter Bold"/>
                <a:sym typeface="Inter Bold"/>
              </a:rPr>
              <a:t>Step 2: Test</a:t>
            </a:r>
          </a:p>
        </p:txBody>
      </p:sp>
      <p:sp>
        <p:nvSpPr>
          <p:cNvPr name="TextBox 8" id="8"/>
          <p:cNvSpPr txBox="true"/>
          <p:nvPr/>
        </p:nvSpPr>
        <p:spPr>
          <a:xfrm rot="0">
            <a:off x="12950827" y="5575049"/>
            <a:ext cx="4585488" cy="1851660"/>
          </a:xfrm>
          <a:prstGeom prst="rect">
            <a:avLst/>
          </a:prstGeom>
        </p:spPr>
        <p:txBody>
          <a:bodyPr anchor="t" rtlCol="false" tIns="0" lIns="0" bIns="0" rIns="0">
            <a:spAutoFit/>
          </a:bodyPr>
          <a:lstStyle/>
          <a:p>
            <a:pPr algn="l">
              <a:lnSpc>
                <a:spcPts val="2940"/>
              </a:lnSpc>
            </a:pPr>
            <a:r>
              <a:rPr lang="en-US" sz="2100" b="true">
                <a:solidFill>
                  <a:srgbClr val="0F4662"/>
                </a:solidFill>
                <a:latin typeface="Inter Bold"/>
                <a:ea typeface="Inter Bold"/>
                <a:cs typeface="Inter Bold"/>
                <a:sym typeface="Inter Bold"/>
              </a:rPr>
              <a:t>Sprint Retrospective</a:t>
            </a:r>
          </a:p>
          <a:p>
            <a:pPr algn="l">
              <a:lnSpc>
                <a:spcPts val="2940"/>
              </a:lnSpc>
            </a:pPr>
            <a:r>
              <a:rPr lang="en-US" sz="2100">
                <a:solidFill>
                  <a:srgbClr val="0F4662"/>
                </a:solidFill>
                <a:latin typeface="Inter"/>
                <a:ea typeface="Inter"/>
                <a:cs typeface="Inter"/>
                <a:sym typeface="Inter"/>
              </a:rPr>
              <a:t> Any missed bugs or quality issues were captured and addressed in the next sprint, promoting continuous improvement.</a:t>
            </a:r>
          </a:p>
        </p:txBody>
      </p:sp>
      <p:sp>
        <p:nvSpPr>
          <p:cNvPr name="TextBox 9" id="9"/>
          <p:cNvSpPr txBox="true"/>
          <p:nvPr/>
        </p:nvSpPr>
        <p:spPr>
          <a:xfrm rot="0">
            <a:off x="6853495" y="5575049"/>
            <a:ext cx="4585488" cy="1851660"/>
          </a:xfrm>
          <a:prstGeom prst="rect">
            <a:avLst/>
          </a:prstGeom>
        </p:spPr>
        <p:txBody>
          <a:bodyPr anchor="t" rtlCol="false" tIns="0" lIns="0" bIns="0" rIns="0">
            <a:spAutoFit/>
          </a:bodyPr>
          <a:lstStyle/>
          <a:p>
            <a:pPr algn="l">
              <a:lnSpc>
                <a:spcPts val="2940"/>
              </a:lnSpc>
            </a:pPr>
            <a:r>
              <a:rPr lang="en-US" sz="2100" b="true">
                <a:solidFill>
                  <a:srgbClr val="0F4662"/>
                </a:solidFill>
                <a:latin typeface="Inter Bold"/>
                <a:ea typeface="Inter Bold"/>
                <a:cs typeface="Inter Bold"/>
                <a:sym typeface="Inter Bold"/>
              </a:rPr>
              <a:t>Sprint Review</a:t>
            </a:r>
          </a:p>
          <a:p>
            <a:pPr algn="l">
              <a:lnSpc>
                <a:spcPts val="2940"/>
              </a:lnSpc>
            </a:pPr>
            <a:r>
              <a:rPr lang="en-US" sz="2100">
                <a:solidFill>
                  <a:srgbClr val="0F4662"/>
                </a:solidFill>
                <a:latin typeface="Inter"/>
                <a:ea typeface="Inter"/>
                <a:cs typeface="Inter"/>
                <a:sym typeface="Inter"/>
              </a:rPr>
              <a:t> Functional and usability feedback was gathered from peers and stakeholders, validating feature behavior and user experience.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1267151" y="768784"/>
            <a:ext cx="7315200" cy="3181531"/>
          </a:xfrm>
          <a:custGeom>
            <a:avLst/>
            <a:gdLst/>
            <a:ahLst/>
            <a:cxnLst/>
            <a:rect r="r" b="b" t="t" l="l"/>
            <a:pathLst>
              <a:path h="3181531" w="7315200">
                <a:moveTo>
                  <a:pt x="0" y="0"/>
                </a:moveTo>
                <a:lnTo>
                  <a:pt x="7315200" y="0"/>
                </a:lnTo>
                <a:lnTo>
                  <a:pt x="7315200" y="3181531"/>
                </a:lnTo>
                <a:lnTo>
                  <a:pt x="0" y="3181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14400"/>
            <a:ext cx="13826718" cy="1084704"/>
          </a:xfrm>
          <a:prstGeom prst="rect">
            <a:avLst/>
          </a:prstGeom>
        </p:spPr>
        <p:txBody>
          <a:bodyPr anchor="t" rtlCol="false" tIns="0" lIns="0" bIns="0" rIns="0">
            <a:spAutoFit/>
          </a:bodyPr>
          <a:lstStyle/>
          <a:p>
            <a:pPr algn="l" marL="0" indent="0" lvl="0">
              <a:lnSpc>
                <a:spcPts val="8959"/>
              </a:lnSpc>
              <a:spcBef>
                <a:spcPct val="0"/>
              </a:spcBef>
            </a:pPr>
            <a:r>
              <a:rPr lang="en-US" b="true" sz="6399" i="true" strike="noStrike" u="none">
                <a:solidFill>
                  <a:srgbClr val="0F4662"/>
                </a:solidFill>
                <a:latin typeface="Cormorant Garamond Bold Italics"/>
                <a:ea typeface="Cormorant Garamond Bold Italics"/>
                <a:cs typeface="Cormorant Garamond Bold Italics"/>
                <a:sym typeface="Cormorant Garamond Bold Italics"/>
              </a:rPr>
              <a:t>Real-World Application Relevance</a:t>
            </a:r>
          </a:p>
        </p:txBody>
      </p:sp>
      <p:sp>
        <p:nvSpPr>
          <p:cNvPr name="TextBox 4" id="4"/>
          <p:cNvSpPr txBox="true"/>
          <p:nvPr/>
        </p:nvSpPr>
        <p:spPr>
          <a:xfrm rot="0">
            <a:off x="1028700" y="6072306"/>
            <a:ext cx="6747921" cy="10541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F4662"/>
                </a:solidFill>
                <a:latin typeface="Inter"/>
                <a:ea typeface="Inter"/>
                <a:cs typeface="Inter"/>
                <a:sym typeface="Inter"/>
              </a:rPr>
              <a:t>Often commute late at night and require situational safety awareness.</a:t>
            </a:r>
          </a:p>
          <a:p>
            <a:pPr algn="l">
              <a:lnSpc>
                <a:spcPts val="2800"/>
              </a:lnSpc>
            </a:pPr>
          </a:p>
        </p:txBody>
      </p:sp>
      <p:sp>
        <p:nvSpPr>
          <p:cNvPr name="TextBox 5" id="5"/>
          <p:cNvSpPr txBox="true"/>
          <p:nvPr/>
        </p:nvSpPr>
        <p:spPr>
          <a:xfrm rot="0">
            <a:off x="1028700" y="5435401"/>
            <a:ext cx="3003713" cy="405765"/>
          </a:xfrm>
          <a:prstGeom prst="rect">
            <a:avLst/>
          </a:prstGeom>
        </p:spPr>
        <p:txBody>
          <a:bodyPr anchor="t" rtlCol="false" tIns="0" lIns="0" bIns="0" rIns="0">
            <a:spAutoFit/>
          </a:bodyPr>
          <a:lstStyle/>
          <a:p>
            <a:pPr algn="l">
              <a:lnSpc>
                <a:spcPts val="3359"/>
              </a:lnSpc>
            </a:pPr>
            <a:r>
              <a:rPr lang="en-US" sz="2399" b="true">
                <a:solidFill>
                  <a:srgbClr val="0F4662"/>
                </a:solidFill>
                <a:latin typeface="Inter Bold"/>
                <a:ea typeface="Inter Bold"/>
                <a:cs typeface="Inter Bold"/>
                <a:sym typeface="Inter Bold"/>
              </a:rPr>
              <a:t>Shift Workers</a:t>
            </a:r>
          </a:p>
        </p:txBody>
      </p:sp>
      <p:sp>
        <p:nvSpPr>
          <p:cNvPr name="TextBox 6" id="6"/>
          <p:cNvSpPr txBox="true"/>
          <p:nvPr/>
        </p:nvSpPr>
        <p:spPr>
          <a:xfrm rot="0">
            <a:off x="1028700" y="7885883"/>
            <a:ext cx="6747921" cy="70167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F4662"/>
                </a:solidFill>
                <a:latin typeface="Inter"/>
                <a:ea typeface="Inter"/>
                <a:cs typeface="Inter"/>
                <a:sym typeface="Inter"/>
              </a:rPr>
              <a:t>Seek route-level safety information and recent crime alerts.</a:t>
            </a:r>
          </a:p>
        </p:txBody>
      </p:sp>
      <p:sp>
        <p:nvSpPr>
          <p:cNvPr name="TextBox 7" id="7"/>
          <p:cNvSpPr txBox="true"/>
          <p:nvPr/>
        </p:nvSpPr>
        <p:spPr>
          <a:xfrm rot="0">
            <a:off x="1028700" y="7255963"/>
            <a:ext cx="4346448" cy="405765"/>
          </a:xfrm>
          <a:prstGeom prst="rect">
            <a:avLst/>
          </a:prstGeom>
        </p:spPr>
        <p:txBody>
          <a:bodyPr anchor="t" rtlCol="false" tIns="0" lIns="0" bIns="0" rIns="0">
            <a:spAutoFit/>
          </a:bodyPr>
          <a:lstStyle/>
          <a:p>
            <a:pPr algn="l">
              <a:lnSpc>
                <a:spcPts val="3359"/>
              </a:lnSpc>
            </a:pPr>
            <a:r>
              <a:rPr lang="en-US" sz="2399" b="true">
                <a:solidFill>
                  <a:srgbClr val="0F4662"/>
                </a:solidFill>
                <a:latin typeface="Inter Bold"/>
                <a:ea typeface="Inter Bold"/>
                <a:cs typeface="Inter Bold"/>
                <a:sym typeface="Inter Bold"/>
              </a:rPr>
              <a:t>Ride-Share Drivers</a:t>
            </a:r>
          </a:p>
        </p:txBody>
      </p:sp>
      <p:sp>
        <p:nvSpPr>
          <p:cNvPr name="TextBox 8" id="8"/>
          <p:cNvSpPr txBox="true"/>
          <p:nvPr/>
        </p:nvSpPr>
        <p:spPr>
          <a:xfrm rot="0">
            <a:off x="9667839" y="4810431"/>
            <a:ext cx="6747921" cy="10541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F4662"/>
                </a:solidFill>
                <a:latin typeface="Inter"/>
                <a:ea typeface="Inter"/>
                <a:cs typeface="Inter"/>
                <a:sym typeface="Inter"/>
              </a:rPr>
              <a:t>New to the city and public transit systems; require localized safety guidance and commuting support.</a:t>
            </a:r>
          </a:p>
          <a:p>
            <a:pPr algn="l">
              <a:lnSpc>
                <a:spcPts val="2800"/>
              </a:lnSpc>
            </a:pPr>
          </a:p>
        </p:txBody>
      </p:sp>
      <p:sp>
        <p:nvSpPr>
          <p:cNvPr name="TextBox 9" id="9"/>
          <p:cNvSpPr txBox="true"/>
          <p:nvPr/>
        </p:nvSpPr>
        <p:spPr>
          <a:xfrm rot="0">
            <a:off x="9667839" y="4236065"/>
            <a:ext cx="3545138" cy="405765"/>
          </a:xfrm>
          <a:prstGeom prst="rect">
            <a:avLst/>
          </a:prstGeom>
        </p:spPr>
        <p:txBody>
          <a:bodyPr anchor="t" rtlCol="false" tIns="0" lIns="0" bIns="0" rIns="0">
            <a:spAutoFit/>
          </a:bodyPr>
          <a:lstStyle/>
          <a:p>
            <a:pPr algn="l">
              <a:lnSpc>
                <a:spcPts val="3359"/>
              </a:lnSpc>
            </a:pPr>
            <a:r>
              <a:rPr lang="en-US" sz="2399" b="true">
                <a:solidFill>
                  <a:srgbClr val="0F4662"/>
                </a:solidFill>
                <a:latin typeface="Inter Bold"/>
                <a:ea typeface="Inter Bold"/>
                <a:cs typeface="Inter Bold"/>
                <a:sym typeface="Inter Bold"/>
              </a:rPr>
              <a:t>International Students</a:t>
            </a:r>
          </a:p>
        </p:txBody>
      </p:sp>
      <p:sp>
        <p:nvSpPr>
          <p:cNvPr name="TextBox 10" id="10"/>
          <p:cNvSpPr txBox="true"/>
          <p:nvPr/>
        </p:nvSpPr>
        <p:spPr>
          <a:xfrm rot="0">
            <a:off x="9667839" y="6751756"/>
            <a:ext cx="6747921" cy="701675"/>
          </a:xfrm>
          <a:prstGeom prst="rect">
            <a:avLst/>
          </a:prstGeom>
        </p:spPr>
        <p:txBody>
          <a:bodyPr anchor="t" rtlCol="false" tIns="0" lIns="0" bIns="0" rIns="0">
            <a:spAutoFit/>
          </a:bodyPr>
          <a:lstStyle/>
          <a:p>
            <a:pPr algn="l">
              <a:lnSpc>
                <a:spcPts val="2800"/>
              </a:lnSpc>
            </a:pPr>
            <a:r>
              <a:rPr lang="en-US" sz="2000">
                <a:solidFill>
                  <a:srgbClr val="0F4662"/>
                </a:solidFill>
                <a:latin typeface="Inter"/>
                <a:ea typeface="Inter"/>
                <a:cs typeface="Inter"/>
                <a:sym typeface="Inter"/>
              </a:rPr>
              <a:t>Move through unfamiliar or changing locations; need zone-based safety updates and incident awareness</a:t>
            </a:r>
          </a:p>
        </p:txBody>
      </p:sp>
      <p:sp>
        <p:nvSpPr>
          <p:cNvPr name="TextBox 11" id="11"/>
          <p:cNvSpPr txBox="true"/>
          <p:nvPr/>
        </p:nvSpPr>
        <p:spPr>
          <a:xfrm rot="0">
            <a:off x="9667839" y="6056627"/>
            <a:ext cx="3198626" cy="405765"/>
          </a:xfrm>
          <a:prstGeom prst="rect">
            <a:avLst/>
          </a:prstGeom>
        </p:spPr>
        <p:txBody>
          <a:bodyPr anchor="t" rtlCol="false" tIns="0" lIns="0" bIns="0" rIns="0">
            <a:spAutoFit/>
          </a:bodyPr>
          <a:lstStyle/>
          <a:p>
            <a:pPr algn="l">
              <a:lnSpc>
                <a:spcPts val="3359"/>
              </a:lnSpc>
            </a:pPr>
            <a:r>
              <a:rPr lang="en-US" sz="2399" b="true">
                <a:solidFill>
                  <a:srgbClr val="0F4662"/>
                </a:solidFill>
                <a:latin typeface="Inter Bold"/>
                <a:ea typeface="Inter Bold"/>
                <a:cs typeface="Inter Bold"/>
                <a:sym typeface="Inter Bold"/>
              </a:rPr>
              <a:t>Public Transit Users</a:t>
            </a:r>
          </a:p>
        </p:txBody>
      </p:sp>
      <p:sp>
        <p:nvSpPr>
          <p:cNvPr name="TextBox 12" id="12"/>
          <p:cNvSpPr txBox="true"/>
          <p:nvPr/>
        </p:nvSpPr>
        <p:spPr>
          <a:xfrm rot="0">
            <a:off x="1028700" y="4076501"/>
            <a:ext cx="6747921" cy="140652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F4662"/>
                </a:solidFill>
                <a:latin typeface="Inter"/>
                <a:ea typeface="Inter"/>
                <a:cs typeface="Inter"/>
                <a:sym typeface="Inter"/>
              </a:rPr>
              <a:t>Often unaware of crime-prone areas; need real-time alerts and visual indicators to make informed travel decisions.</a:t>
            </a:r>
          </a:p>
          <a:p>
            <a:pPr algn="l">
              <a:lnSpc>
                <a:spcPts val="2800"/>
              </a:lnSpc>
            </a:pPr>
          </a:p>
        </p:txBody>
      </p:sp>
      <p:sp>
        <p:nvSpPr>
          <p:cNvPr name="TextBox 13" id="13"/>
          <p:cNvSpPr txBox="true"/>
          <p:nvPr/>
        </p:nvSpPr>
        <p:spPr>
          <a:xfrm rot="0">
            <a:off x="1028700" y="3424339"/>
            <a:ext cx="5624212" cy="405765"/>
          </a:xfrm>
          <a:prstGeom prst="rect">
            <a:avLst/>
          </a:prstGeom>
        </p:spPr>
        <p:txBody>
          <a:bodyPr anchor="t" rtlCol="false" tIns="0" lIns="0" bIns="0" rIns="0">
            <a:spAutoFit/>
          </a:bodyPr>
          <a:lstStyle/>
          <a:p>
            <a:pPr algn="l">
              <a:lnSpc>
                <a:spcPts val="3359"/>
              </a:lnSpc>
            </a:pPr>
            <a:r>
              <a:rPr lang="en-US" sz="2399" b="true">
                <a:solidFill>
                  <a:srgbClr val="0F4662"/>
                </a:solidFill>
                <a:latin typeface="Inter Bold"/>
                <a:ea typeface="Inter Bold"/>
                <a:cs typeface="Inter Bold"/>
                <a:sym typeface="Inter Bold"/>
              </a:rPr>
              <a:t>Tourists </a:t>
            </a:r>
          </a:p>
        </p:txBody>
      </p:sp>
      <p:sp>
        <p:nvSpPr>
          <p:cNvPr name="TextBox 14" id="14"/>
          <p:cNvSpPr txBox="true"/>
          <p:nvPr/>
        </p:nvSpPr>
        <p:spPr>
          <a:xfrm rot="0">
            <a:off x="1028700" y="2512347"/>
            <a:ext cx="13826718" cy="563878"/>
          </a:xfrm>
          <a:prstGeom prst="rect">
            <a:avLst/>
          </a:prstGeom>
        </p:spPr>
        <p:txBody>
          <a:bodyPr anchor="t" rtlCol="false" tIns="0" lIns="0" bIns="0" rIns="0">
            <a:spAutoFit/>
          </a:bodyPr>
          <a:lstStyle/>
          <a:p>
            <a:pPr algn="l" marL="0" indent="0" lvl="0">
              <a:lnSpc>
                <a:spcPts val="4620"/>
              </a:lnSpc>
              <a:spcBef>
                <a:spcPct val="0"/>
              </a:spcBef>
            </a:pPr>
            <a:r>
              <a:rPr lang="en-US" b="true" sz="3300" i="true">
                <a:solidFill>
                  <a:srgbClr val="0F4662"/>
                </a:solidFill>
                <a:latin typeface="Cormorant Garamond Bold Italics"/>
                <a:ea typeface="Cormorant Garamond Bold Italics"/>
                <a:cs typeface="Cormorant Garamond Bold Italics"/>
                <a:sym typeface="Cormorant Garamond Bold Italics"/>
              </a:rPr>
              <a:t>Target User Group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85133" y="9334500"/>
            <a:ext cx="18873133" cy="0"/>
          </a:xfrm>
          <a:prstGeom prst="line">
            <a:avLst/>
          </a:prstGeom>
          <a:ln cap="rnd" w="9525">
            <a:solidFill>
              <a:srgbClr val="000000"/>
            </a:solidFill>
            <a:prstDash val="solid"/>
            <a:headEnd type="none" len="sm" w="sm"/>
            <a:tailEnd type="none" len="sm" w="sm"/>
          </a:ln>
        </p:spPr>
      </p:sp>
      <p:sp>
        <p:nvSpPr>
          <p:cNvPr name="AutoShape 3" id="3"/>
          <p:cNvSpPr/>
          <p:nvPr/>
        </p:nvSpPr>
        <p:spPr>
          <a:xfrm rot="0">
            <a:off x="1028700" y="4292535"/>
            <a:ext cx="13838306" cy="0"/>
          </a:xfrm>
          <a:prstGeom prst="line">
            <a:avLst/>
          </a:prstGeom>
          <a:ln cap="rnd" w="19050">
            <a:solidFill>
              <a:srgbClr val="000000"/>
            </a:solidFill>
            <a:prstDash val="solid"/>
            <a:headEnd type="none" len="sm" w="sm"/>
            <a:tailEnd type="none" len="sm" w="sm"/>
          </a:ln>
        </p:spPr>
      </p:sp>
      <p:sp>
        <p:nvSpPr>
          <p:cNvPr name="Freeform 4" id="4"/>
          <p:cNvSpPr/>
          <p:nvPr/>
        </p:nvSpPr>
        <p:spPr>
          <a:xfrm flipH="false" flipV="false" rot="5400000">
            <a:off x="15074698" y="3103895"/>
            <a:ext cx="1629446" cy="2396244"/>
          </a:xfrm>
          <a:custGeom>
            <a:avLst/>
            <a:gdLst/>
            <a:ahLst/>
            <a:cxnLst/>
            <a:rect r="r" b="b" t="t" l="l"/>
            <a:pathLst>
              <a:path h="2396244" w="1629446">
                <a:moveTo>
                  <a:pt x="0" y="0"/>
                </a:moveTo>
                <a:lnTo>
                  <a:pt x="1629446" y="0"/>
                </a:lnTo>
                <a:lnTo>
                  <a:pt x="1629446" y="2396244"/>
                </a:lnTo>
                <a:lnTo>
                  <a:pt x="0" y="23962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1172412"/>
            <a:ext cx="7697651" cy="776179"/>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9262C"/>
                </a:solidFill>
                <a:latin typeface="Cormorant Garamond"/>
                <a:ea typeface="Cormorant Garamond"/>
                <a:cs typeface="Cormorant Garamond"/>
                <a:sym typeface="Cormorant Garamond"/>
              </a:rPr>
              <a:t>Delivered Outcomes</a:t>
            </a:r>
          </a:p>
        </p:txBody>
      </p:sp>
      <p:grpSp>
        <p:nvGrpSpPr>
          <p:cNvPr name="Group 6" id="6"/>
          <p:cNvGrpSpPr/>
          <p:nvPr/>
        </p:nvGrpSpPr>
        <p:grpSpPr>
          <a:xfrm rot="0">
            <a:off x="503999" y="5234138"/>
            <a:ext cx="3230643" cy="2987142"/>
            <a:chOff x="0" y="0"/>
            <a:chExt cx="4307524" cy="3982856"/>
          </a:xfrm>
        </p:grpSpPr>
        <p:sp>
          <p:nvSpPr>
            <p:cNvPr name="TextBox 7" id="7"/>
            <p:cNvSpPr txBox="true"/>
            <p:nvPr/>
          </p:nvSpPr>
          <p:spPr>
            <a:xfrm rot="0">
              <a:off x="0" y="-28575"/>
              <a:ext cx="4307524"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9262C"/>
                  </a:solidFill>
                  <a:latin typeface="Garet Bold"/>
                  <a:ea typeface="Garet Bold"/>
                  <a:cs typeface="Garet Bold"/>
                  <a:sym typeface="Garet Bold"/>
                </a:rPr>
                <a:t>Real Time Map</a:t>
              </a:r>
            </a:p>
          </p:txBody>
        </p:sp>
        <p:sp>
          <p:nvSpPr>
            <p:cNvPr name="TextBox 8" id="8"/>
            <p:cNvSpPr txBox="true"/>
            <p:nvPr/>
          </p:nvSpPr>
          <p:spPr>
            <a:xfrm rot="0">
              <a:off x="0" y="622859"/>
              <a:ext cx="4307524" cy="3359997"/>
            </a:xfrm>
            <a:prstGeom prst="rect">
              <a:avLst/>
            </a:prstGeom>
          </p:spPr>
          <p:txBody>
            <a:bodyPr anchor="t" rtlCol="false" tIns="0" lIns="0" bIns="0" rIns="0">
              <a:spAutoFit/>
            </a:bodyPr>
            <a:lstStyle/>
            <a:p>
              <a:pPr algn="l">
                <a:lnSpc>
                  <a:spcPts val="2859"/>
                </a:lnSpc>
              </a:pPr>
              <a:r>
                <a:rPr lang="en-US" sz="2199">
                  <a:solidFill>
                    <a:srgbClr val="09262C"/>
                  </a:solidFill>
                  <a:latin typeface="Garet"/>
                  <a:ea typeface="Garet"/>
                  <a:cs typeface="Garet"/>
                  <a:sym typeface="Garet"/>
                </a:rPr>
                <a:t>Displays real-time crime data using heatmaps, clusters, and clickable hotspots for spatial awareness.</a:t>
              </a:r>
            </a:p>
            <a:p>
              <a:pPr algn="l" marL="0" indent="0" lvl="0">
                <a:lnSpc>
                  <a:spcPts val="2859"/>
                </a:lnSpc>
                <a:spcBef>
                  <a:spcPct val="0"/>
                </a:spcBef>
              </a:pPr>
            </a:p>
          </p:txBody>
        </p:sp>
      </p:grpSp>
      <p:grpSp>
        <p:nvGrpSpPr>
          <p:cNvPr name="Group 9" id="9"/>
          <p:cNvGrpSpPr/>
          <p:nvPr/>
        </p:nvGrpSpPr>
        <p:grpSpPr>
          <a:xfrm rot="0">
            <a:off x="4392969" y="5029351"/>
            <a:ext cx="3165672" cy="3396717"/>
            <a:chOff x="0" y="0"/>
            <a:chExt cx="4220896" cy="4528956"/>
          </a:xfrm>
        </p:grpSpPr>
        <p:sp>
          <p:nvSpPr>
            <p:cNvPr name="TextBox 10" id="10"/>
            <p:cNvSpPr txBox="true"/>
            <p:nvPr/>
          </p:nvSpPr>
          <p:spPr>
            <a:xfrm rot="0">
              <a:off x="0" y="-28575"/>
              <a:ext cx="4220896" cy="10784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9262C"/>
                  </a:solidFill>
                  <a:latin typeface="Garet Bold"/>
                  <a:ea typeface="Garet Bold"/>
                  <a:cs typeface="Garet Bold"/>
                  <a:sym typeface="Garet Bold"/>
                </a:rPr>
                <a:t>Safe Route Suggestions</a:t>
              </a:r>
            </a:p>
          </p:txBody>
        </p:sp>
        <p:sp>
          <p:nvSpPr>
            <p:cNvPr name="TextBox 11" id="11"/>
            <p:cNvSpPr txBox="true"/>
            <p:nvPr/>
          </p:nvSpPr>
          <p:spPr>
            <a:xfrm rot="0">
              <a:off x="0" y="1168959"/>
              <a:ext cx="4220896" cy="3359997"/>
            </a:xfrm>
            <a:prstGeom prst="rect">
              <a:avLst/>
            </a:prstGeom>
          </p:spPr>
          <p:txBody>
            <a:bodyPr anchor="t" rtlCol="false" tIns="0" lIns="0" bIns="0" rIns="0">
              <a:spAutoFit/>
            </a:bodyPr>
            <a:lstStyle/>
            <a:p>
              <a:pPr algn="l">
                <a:lnSpc>
                  <a:spcPts val="2859"/>
                </a:lnSpc>
                <a:spcBef>
                  <a:spcPct val="0"/>
                </a:spcBef>
              </a:pPr>
              <a:r>
                <a:rPr lang="en-US" sz="2199">
                  <a:solidFill>
                    <a:srgbClr val="09262C"/>
                  </a:solidFill>
                  <a:latin typeface="Garet"/>
                  <a:ea typeface="Garet"/>
                  <a:cs typeface="Garet"/>
                  <a:sym typeface="Garet"/>
                </a:rPr>
                <a:t>Generates alternate travel paths based on nearby crime zones and recent incident patterns.</a:t>
              </a:r>
            </a:p>
            <a:p>
              <a:pPr algn="l">
                <a:lnSpc>
                  <a:spcPts val="2859"/>
                </a:lnSpc>
                <a:spcBef>
                  <a:spcPct val="0"/>
                </a:spcBef>
              </a:pPr>
            </a:p>
            <a:p>
              <a:pPr algn="l" marL="0" indent="0" lvl="0">
                <a:lnSpc>
                  <a:spcPts val="2859"/>
                </a:lnSpc>
                <a:spcBef>
                  <a:spcPct val="0"/>
                </a:spcBef>
              </a:pPr>
            </a:p>
          </p:txBody>
        </p:sp>
      </p:grpSp>
      <p:grpSp>
        <p:nvGrpSpPr>
          <p:cNvPr name="Group 12" id="12"/>
          <p:cNvGrpSpPr/>
          <p:nvPr/>
        </p:nvGrpSpPr>
        <p:grpSpPr>
          <a:xfrm rot="0">
            <a:off x="8418992" y="5029351"/>
            <a:ext cx="3252300" cy="2987142"/>
            <a:chOff x="0" y="0"/>
            <a:chExt cx="4336400" cy="3982856"/>
          </a:xfrm>
        </p:grpSpPr>
        <p:sp>
          <p:nvSpPr>
            <p:cNvPr name="TextBox 13" id="13"/>
            <p:cNvSpPr txBox="true"/>
            <p:nvPr/>
          </p:nvSpPr>
          <p:spPr>
            <a:xfrm rot="0">
              <a:off x="0" y="-28575"/>
              <a:ext cx="4336400"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9262C"/>
                  </a:solidFill>
                  <a:latin typeface="Garet Bold"/>
                  <a:ea typeface="Garet Bold"/>
                  <a:cs typeface="Garet Bold"/>
                  <a:sym typeface="Garet Bold"/>
                </a:rPr>
                <a:t>SOS &amp; Smart Alerts</a:t>
              </a:r>
            </a:p>
          </p:txBody>
        </p:sp>
        <p:sp>
          <p:nvSpPr>
            <p:cNvPr name="TextBox 14" id="14"/>
            <p:cNvSpPr txBox="true"/>
            <p:nvPr/>
          </p:nvSpPr>
          <p:spPr>
            <a:xfrm rot="0">
              <a:off x="0" y="622859"/>
              <a:ext cx="4336400" cy="3359997"/>
            </a:xfrm>
            <a:prstGeom prst="rect">
              <a:avLst/>
            </a:prstGeom>
          </p:spPr>
          <p:txBody>
            <a:bodyPr anchor="t" rtlCol="false" tIns="0" lIns="0" bIns="0" rIns="0">
              <a:spAutoFit/>
            </a:bodyPr>
            <a:lstStyle/>
            <a:p>
              <a:pPr algn="l">
                <a:lnSpc>
                  <a:spcPts val="2859"/>
                </a:lnSpc>
                <a:spcBef>
                  <a:spcPct val="0"/>
                </a:spcBef>
              </a:pPr>
              <a:r>
                <a:rPr lang="en-US" sz="2199">
                  <a:solidFill>
                    <a:srgbClr val="09262C"/>
                  </a:solidFill>
                  <a:latin typeface="Garet"/>
                  <a:ea typeface="Garet"/>
                  <a:cs typeface="Garet"/>
                  <a:sym typeface="Garet"/>
                </a:rPr>
                <a:t>Notifies users when entering high-risk areas and simulates emergency contact logic.</a:t>
              </a:r>
            </a:p>
            <a:p>
              <a:pPr algn="l">
                <a:lnSpc>
                  <a:spcPts val="2859"/>
                </a:lnSpc>
                <a:spcBef>
                  <a:spcPct val="0"/>
                </a:spcBef>
              </a:pPr>
            </a:p>
            <a:p>
              <a:pPr algn="l" marL="0" indent="0" lvl="0">
                <a:lnSpc>
                  <a:spcPts val="2859"/>
                </a:lnSpc>
                <a:spcBef>
                  <a:spcPct val="0"/>
                </a:spcBef>
              </a:pPr>
            </a:p>
          </p:txBody>
        </p:sp>
      </p:grpSp>
      <p:grpSp>
        <p:nvGrpSpPr>
          <p:cNvPr name="Group 15" id="15"/>
          <p:cNvGrpSpPr/>
          <p:nvPr/>
        </p:nvGrpSpPr>
        <p:grpSpPr>
          <a:xfrm rot="0">
            <a:off x="12328518" y="5572276"/>
            <a:ext cx="4123962" cy="2263242"/>
            <a:chOff x="0" y="0"/>
            <a:chExt cx="5498615" cy="3017656"/>
          </a:xfrm>
        </p:grpSpPr>
        <p:sp>
          <p:nvSpPr>
            <p:cNvPr name="TextBox 16" id="16"/>
            <p:cNvSpPr txBox="true"/>
            <p:nvPr/>
          </p:nvSpPr>
          <p:spPr>
            <a:xfrm rot="0">
              <a:off x="0" y="-28575"/>
              <a:ext cx="5498615"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9262C"/>
                  </a:solidFill>
                  <a:latin typeface="Garet Bold"/>
                  <a:ea typeface="Garet Bold"/>
                  <a:cs typeface="Garet Bold"/>
                  <a:sym typeface="Garet Bold"/>
                </a:rPr>
                <a:t>Auto Zone Detection</a:t>
              </a:r>
            </a:p>
          </p:txBody>
        </p:sp>
        <p:sp>
          <p:nvSpPr>
            <p:cNvPr name="TextBox 17" id="17"/>
            <p:cNvSpPr txBox="true"/>
            <p:nvPr/>
          </p:nvSpPr>
          <p:spPr>
            <a:xfrm rot="0">
              <a:off x="0" y="622859"/>
              <a:ext cx="5498615" cy="2394797"/>
            </a:xfrm>
            <a:prstGeom prst="rect">
              <a:avLst/>
            </a:prstGeom>
          </p:spPr>
          <p:txBody>
            <a:bodyPr anchor="t" rtlCol="false" tIns="0" lIns="0" bIns="0" rIns="0">
              <a:spAutoFit/>
            </a:bodyPr>
            <a:lstStyle/>
            <a:p>
              <a:pPr algn="l">
                <a:lnSpc>
                  <a:spcPts val="2859"/>
                </a:lnSpc>
                <a:spcBef>
                  <a:spcPct val="0"/>
                </a:spcBef>
              </a:pPr>
              <a:r>
                <a:rPr lang="en-US" sz="2199">
                  <a:solidFill>
                    <a:srgbClr val="09262C"/>
                  </a:solidFill>
                  <a:latin typeface="Garet"/>
                  <a:ea typeface="Garet"/>
                  <a:cs typeface="Garet"/>
                  <a:sym typeface="Garet"/>
                </a:rPr>
                <a:t>Automatically centers the map based on user location and highlights nearby risk zones.</a:t>
              </a:r>
            </a:p>
            <a:p>
              <a:pPr algn="l" marL="0" indent="0" lvl="0">
                <a:lnSpc>
                  <a:spcPts val="2859"/>
                </a:lnSpc>
                <a:spcBef>
                  <a:spcPct val="0"/>
                </a:spcBef>
              </a:pPr>
            </a:p>
          </p:txBody>
        </p:sp>
      </p:grpSp>
      <p:sp>
        <p:nvSpPr>
          <p:cNvPr name="Freeform 18" id="18"/>
          <p:cNvSpPr/>
          <p:nvPr/>
        </p:nvSpPr>
        <p:spPr>
          <a:xfrm flipH="false" flipV="false" rot="0">
            <a:off x="1028700" y="410211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5005388" y="410211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8982075" y="410211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2958763" y="410211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841721" y="2092181"/>
          <a:ext cx="10417579" cy="6102638"/>
        </p:xfrm>
        <a:graphic>
          <a:graphicData uri="http://schemas.openxmlformats.org/drawingml/2006/table">
            <a:tbl>
              <a:tblPr/>
              <a:tblGrid>
                <a:gridCol w="5208789"/>
                <a:gridCol w="5208789"/>
              </a:tblGrid>
              <a:tr h="1443756">
                <a:tc>
                  <a:txBody>
                    <a:bodyPr anchor="t" rtlCol="false"/>
                    <a:lstStyle/>
                    <a:p>
                      <a:pPr algn="ctr">
                        <a:lnSpc>
                          <a:spcPts val="2940"/>
                        </a:lnSpc>
                        <a:defRPr/>
                      </a:pPr>
                      <a:r>
                        <a:rPr lang="en-US" sz="2100" b="true">
                          <a:solidFill>
                            <a:srgbClr val="000000"/>
                          </a:solidFill>
                          <a:latin typeface="Cormorant Garamond Bold"/>
                          <a:ea typeface="Cormorant Garamond Bold"/>
                          <a:cs typeface="Cormorant Garamond Bold"/>
                          <a:sym typeface="Cormorant Garamond Bold"/>
                        </a:rPr>
                        <a:t>Model Accuracy</a:t>
                      </a:r>
                      <a:r>
                        <a:rPr lang="en-US" sz="2100">
                          <a:solidFill>
                            <a:srgbClr val="000000"/>
                          </a:solidFill>
                          <a:latin typeface="Cormorant Garamond"/>
                          <a:ea typeface="Cormorant Garamond"/>
                          <a:cs typeface="Cormorant Garamond"/>
                          <a:sym typeface="Cormorant Garamond"/>
                        </a:rPr>
                        <a:t> – 86% (F1 Score)</a:t>
                      </a:r>
                      <a:endParaRPr lang="en-US" sz="1100"/>
                    </a:p>
                    <a:p>
                      <a:pPr algn="ctr">
                        <a:lnSpc>
                          <a:spcPts val="2940"/>
                        </a:lnSpc>
                      </a:pP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Cormorant Garamond Bold"/>
                          <a:ea typeface="Cormorant Garamond Bold"/>
                          <a:cs typeface="Cormorant Garamond Bold"/>
                          <a:sym typeface="Cormorant Garamond Bold"/>
                        </a:rPr>
                        <a:t>ETA Prediction Error RMSE </a:t>
                      </a:r>
                      <a:r>
                        <a:rPr lang="en-US" sz="2100">
                          <a:solidFill>
                            <a:srgbClr val="000000"/>
                          </a:solidFill>
                          <a:latin typeface="Cormorant Garamond"/>
                          <a:ea typeface="Cormorant Garamond"/>
                          <a:cs typeface="Cormorant Garamond"/>
                          <a:sym typeface="Cormorant Garamond"/>
                        </a:rPr>
                        <a:t>≈ 4.2 minutes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443756">
                <a:tc>
                  <a:txBody>
                    <a:bodyPr anchor="t" rtlCol="false"/>
                    <a:lstStyle/>
                    <a:p>
                      <a:pPr algn="ctr">
                        <a:lnSpc>
                          <a:spcPts val="2940"/>
                        </a:lnSpc>
                        <a:defRPr/>
                      </a:pPr>
                      <a:r>
                        <a:rPr lang="en-US" sz="2100" b="true">
                          <a:solidFill>
                            <a:srgbClr val="000000"/>
                          </a:solidFill>
                          <a:latin typeface="Cormorant Garamond Bold"/>
                          <a:ea typeface="Cormorant Garamond Bold"/>
                          <a:cs typeface="Cormorant Garamond Bold"/>
                          <a:sym typeface="Cormorant Garamond Bold"/>
                        </a:rPr>
                        <a:t>Map Load Time</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&lt; 2.5 seconds average</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Cormorant Garamond Bold"/>
                          <a:ea typeface="Cormorant Garamond Bold"/>
                          <a:cs typeface="Cormorant Garamond Bold"/>
                          <a:sym typeface="Cormorant Garamond Bold"/>
                        </a:rPr>
                        <a:t>User Rating</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8.6 / 10 on usability tests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443756">
                <a:tc>
                  <a:txBody>
                    <a:bodyPr anchor="t" rtlCol="false"/>
                    <a:lstStyle/>
                    <a:p>
                      <a:pPr algn="ctr">
                        <a:lnSpc>
                          <a:spcPts val="2940"/>
                        </a:lnSpc>
                        <a:defRPr/>
                      </a:pPr>
                      <a:r>
                        <a:rPr lang="en-US" sz="2100" b="true">
                          <a:solidFill>
                            <a:srgbClr val="000000"/>
                          </a:solidFill>
                          <a:latin typeface="Cormorant Garamond Bold"/>
                          <a:ea typeface="Cormorant Garamond Bold"/>
                          <a:cs typeface="Cormorant Garamond Bold"/>
                          <a:sym typeface="Cormorant Garamond Bold"/>
                        </a:rPr>
                        <a:t>Crime Dataset</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40+ incidents</a:t>
                      </a:r>
                      <a:r>
                        <a:rPr lang="en-US" sz="2100">
                          <a:solidFill>
                            <a:srgbClr val="000000"/>
                          </a:solidFill>
                          <a:latin typeface="Cormorant Garamond"/>
                          <a:ea typeface="Cormorant Garamond"/>
                          <a:cs typeface="Cormorant Garamond"/>
                          <a:sym typeface="Cormorant Garamond"/>
                        </a:rPr>
                        <a:t> across 5 zones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Cormorant Garamond Bold"/>
                          <a:ea typeface="Cormorant Garamond Bold"/>
                          <a:cs typeface="Cormorant Garamond Bold"/>
                          <a:sym typeface="Cormorant Garamond Bold"/>
                        </a:rPr>
                        <a:t>Smart Alerts</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Triggered if &gt;7 crimes / 1km</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771369">
                <a:tc>
                  <a:txBody>
                    <a:bodyPr anchor="t" rtlCol="false"/>
                    <a:lstStyle/>
                    <a:p>
                      <a:pPr algn="ctr">
                        <a:lnSpc>
                          <a:spcPts val="2940"/>
                        </a:lnSpc>
                        <a:defRPr/>
                      </a:pPr>
                      <a:r>
                        <a:rPr lang="en-US" sz="2100" b="true">
                          <a:solidFill>
                            <a:srgbClr val="000000"/>
                          </a:solidFill>
                          <a:latin typeface="Cormorant Garamond Bold"/>
                          <a:ea typeface="Cormorant Garamond Bold"/>
                          <a:cs typeface="Cormorant Garamond Bold"/>
                          <a:sym typeface="Cormorant Garamond Bold"/>
                        </a:rPr>
                        <a:t>Route Safety Engine</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80% route accuracy vs. crime zones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Cormorant Garamond Bold"/>
                          <a:ea typeface="Cormorant Garamond Bold"/>
                          <a:cs typeface="Cormorant Garamond Bold"/>
                          <a:sym typeface="Cormorant Garamond Bold"/>
                        </a:rPr>
                        <a:t>App Stability</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Zero crashes in final sprints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5793388" y="7137736"/>
            <a:ext cx="1641362" cy="2114167"/>
          </a:xfrm>
          <a:custGeom>
            <a:avLst/>
            <a:gdLst/>
            <a:ahLst/>
            <a:cxnLst/>
            <a:rect r="r" b="b" t="t" l="l"/>
            <a:pathLst>
              <a:path h="2114167" w="1641362">
                <a:moveTo>
                  <a:pt x="0" y="0"/>
                </a:moveTo>
                <a:lnTo>
                  <a:pt x="1641362" y="0"/>
                </a:lnTo>
                <a:lnTo>
                  <a:pt x="1641362" y="2114166"/>
                </a:lnTo>
                <a:lnTo>
                  <a:pt x="0" y="2114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257300"/>
            <a:ext cx="5585369" cy="1224212"/>
          </a:xfrm>
          <a:prstGeom prst="rect">
            <a:avLst/>
          </a:prstGeom>
        </p:spPr>
        <p:txBody>
          <a:bodyPr anchor="t" rtlCol="false" tIns="0" lIns="0" bIns="0" rIns="0">
            <a:spAutoFit/>
          </a:bodyPr>
          <a:lstStyle/>
          <a:p>
            <a:pPr algn="l" marL="0" indent="0" lvl="0">
              <a:lnSpc>
                <a:spcPts val="4530"/>
              </a:lnSpc>
              <a:spcBef>
                <a:spcPct val="0"/>
              </a:spcBef>
            </a:pPr>
            <a:r>
              <a:rPr lang="en-US" sz="5808" spc="-458">
                <a:solidFill>
                  <a:srgbClr val="000000"/>
                </a:solidFill>
                <a:latin typeface="Cormorant Garamond"/>
                <a:ea typeface="Cormorant Garamond"/>
                <a:cs typeface="Cormorant Garamond"/>
                <a:sym typeface="Cormorant Garamond"/>
              </a:rPr>
              <a:t>P</a:t>
            </a:r>
            <a:r>
              <a:rPr lang="en-US" sz="5808" spc="-458" u="none">
                <a:solidFill>
                  <a:srgbClr val="000000"/>
                </a:solidFill>
                <a:latin typeface="Cormorant Garamond"/>
                <a:ea typeface="Cormorant Garamond"/>
                <a:cs typeface="Cormorant Garamond"/>
                <a:sym typeface="Cormorant Garamond"/>
              </a:rPr>
              <a:t>roject Metrics Summary</a:t>
            </a:r>
          </a:p>
        </p:txBody>
      </p:sp>
      <p:sp>
        <p:nvSpPr>
          <p:cNvPr name="TextBox 5" id="5"/>
          <p:cNvSpPr txBox="true"/>
          <p:nvPr/>
        </p:nvSpPr>
        <p:spPr>
          <a:xfrm rot="0">
            <a:off x="1028700" y="2778153"/>
            <a:ext cx="5078095" cy="1758950"/>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000000"/>
                </a:solidFill>
                <a:latin typeface="Cormorant Garamond Bold"/>
                <a:ea typeface="Cormorant Garamond Bold"/>
                <a:cs typeface="Cormorant Garamond Bold"/>
                <a:sym typeface="Cormorant Garamond Bold"/>
              </a:rPr>
              <a:t>T</a:t>
            </a:r>
            <a:r>
              <a:rPr lang="en-US" b="true" sz="2000" u="none">
                <a:solidFill>
                  <a:srgbClr val="000000"/>
                </a:solidFill>
                <a:latin typeface="Cormorant Garamond Bold"/>
                <a:ea typeface="Cormorant Garamond Bold"/>
                <a:cs typeface="Cormorant Garamond Bold"/>
                <a:sym typeface="Cormorant Garamond Bold"/>
              </a:rPr>
              <a:t>HESE METRICS REFLECT SYSTEM PERFORMANCE, USER FEEDBACK, AND MODEL RESULTS CAPTURED THROUGHOUT DEVELOPMENT AND SPRINT TESTING.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273655" y="563722"/>
          <a:ext cx="9762259" cy="8732977"/>
        </p:xfrm>
        <a:graphic>
          <a:graphicData uri="http://schemas.openxmlformats.org/drawingml/2006/table">
            <a:tbl>
              <a:tblPr/>
              <a:tblGrid>
                <a:gridCol w="8386265"/>
              </a:tblGrid>
              <a:tr h="1516129">
                <a:tc>
                  <a:txBody>
                    <a:bodyPr anchor="t" rtlCol="false"/>
                    <a:lstStyle/>
                    <a:p>
                      <a:pPr algn="ctr">
                        <a:lnSpc>
                          <a:spcPts val="2940"/>
                        </a:lnSpc>
                        <a:defRPr/>
                      </a:pPr>
                      <a:r>
                        <a:rPr lang="en-US" b="true" sz="2100" i="true">
                          <a:solidFill>
                            <a:srgbClr val="000000"/>
                          </a:solidFill>
                          <a:latin typeface="Cormorant Garamond Bold Italics"/>
                          <a:ea typeface="Cormorant Garamond Bold Italics"/>
                          <a:cs typeface="Cormorant Garamond Bold Italics"/>
                          <a:sym typeface="Cormorant Garamond Bold Italics"/>
                        </a:rPr>
                        <a:t>Heatmap &amp; Cluster View Toggle</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 Switch between heatmap and clustered markers for clear visualization of crime distribution.</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152334">
                <a:tc>
                  <a:txBody>
                    <a:bodyPr anchor="t" rtlCol="false"/>
                    <a:lstStyle/>
                    <a:p>
                      <a:pPr algn="ctr">
                        <a:lnSpc>
                          <a:spcPts val="2940"/>
                        </a:lnSpc>
                        <a:defRPr/>
                      </a:pPr>
                      <a:r>
                        <a:rPr lang="en-US" b="true" sz="2100" i="true">
                          <a:solidFill>
                            <a:srgbClr val="000000"/>
                          </a:solidFill>
                          <a:latin typeface="Cormorant Garamond Bold Italics"/>
                          <a:ea typeface="Cormorant Garamond Bold Italics"/>
                          <a:cs typeface="Cormorant Garamond Bold Italics"/>
                          <a:sym typeface="Cormorant Garamond Bold Italics"/>
                        </a:rPr>
                        <a:t>Polygon-Based Zone Detection</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 Outlines high-crime areas using color-coded polygons linked to cluster zones.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516129">
                <a:tc>
                  <a:txBody>
                    <a:bodyPr anchor="t" rtlCol="false"/>
                    <a:lstStyle/>
                    <a:p>
                      <a:pPr algn="ctr">
                        <a:lnSpc>
                          <a:spcPts val="2940"/>
                        </a:lnSpc>
                        <a:defRPr/>
                      </a:pPr>
                      <a:r>
                        <a:rPr lang="en-US" b="true" sz="2100" i="true">
                          <a:solidFill>
                            <a:srgbClr val="000000"/>
                          </a:solidFill>
                          <a:latin typeface="Cormorant Garamond Bold Italics"/>
                          <a:ea typeface="Cormorant Garamond Bold Italics"/>
                          <a:cs typeface="Cormorant Garamond Bold Italics"/>
                          <a:sym typeface="Cormorant Garamond Bold Italics"/>
                        </a:rPr>
                        <a:t>Crime Reporting with Smart Feedback</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 Enables users to submit incidents and receive urgency and ETA predictions via trained ML models.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516129">
                <a:tc>
                  <a:txBody>
                    <a:bodyPr anchor="t" rtlCol="false"/>
                    <a:lstStyle/>
                    <a:p>
                      <a:pPr algn="ctr">
                        <a:lnSpc>
                          <a:spcPts val="2940"/>
                        </a:lnSpc>
                        <a:defRPr/>
                      </a:pPr>
                      <a:r>
                        <a:rPr lang="en-US" b="true" sz="2100" i="true">
                          <a:solidFill>
                            <a:srgbClr val="000000"/>
                          </a:solidFill>
                          <a:latin typeface="Cormorant Garamond Bold Italics"/>
                          <a:ea typeface="Cormorant Garamond Bold Italics"/>
                          <a:cs typeface="Cormorant Garamond Bold Italics"/>
                          <a:sym typeface="Cormorant Garamond Bold Italics"/>
                        </a:rPr>
                        <a:t>Safe Route Suggestions</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 Recommends safer travel paths by avoiding nearby crime zones using dynamic geospatial logic.</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516129">
                <a:tc>
                  <a:txBody>
                    <a:bodyPr anchor="t" rtlCol="false"/>
                    <a:lstStyle/>
                    <a:p>
                      <a:pPr algn="ctr">
                        <a:lnSpc>
                          <a:spcPts val="2940"/>
                        </a:lnSpc>
                        <a:defRPr/>
                      </a:pPr>
                      <a:r>
                        <a:rPr lang="en-US" b="true" sz="2100" i="true">
                          <a:solidFill>
                            <a:srgbClr val="000000"/>
                          </a:solidFill>
                          <a:latin typeface="Cormorant Garamond Bold Italics"/>
                          <a:ea typeface="Cormorant Garamond Bold Italics"/>
                          <a:cs typeface="Cormorant Garamond Bold Italics"/>
                          <a:sym typeface="Cormorant Garamond Bold Italics"/>
                        </a:rPr>
                        <a:t>Smart Alerts &amp; Crime Feed</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 Displays top-banner alerts during crime spikes and shows a live, scrollable feed of recent incident</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516129">
                <a:tc>
                  <a:txBody>
                    <a:bodyPr anchor="t" rtlCol="false"/>
                    <a:lstStyle/>
                    <a:p>
                      <a:pPr algn="ctr">
                        <a:lnSpc>
                          <a:spcPts val="2940"/>
                        </a:lnSpc>
                        <a:defRPr/>
                      </a:pPr>
                      <a:r>
                        <a:rPr lang="en-US" b="true" sz="2100" i="true">
                          <a:solidFill>
                            <a:srgbClr val="000000"/>
                          </a:solidFill>
                          <a:latin typeface="Cormorant Garamond Bold Italics"/>
                          <a:ea typeface="Cormorant Garamond Bold Italics"/>
                          <a:cs typeface="Cormorant Garamond Bold Italics"/>
                          <a:sym typeface="Cormorant Garamond Bold Italics"/>
                        </a:rPr>
                        <a:t>Auto-Geolocation with Fallback</a:t>
                      </a:r>
                      <a:endParaRPr lang="en-US" sz="1100"/>
                    </a:p>
                    <a:p>
                      <a:pPr algn="ctr">
                        <a:lnSpc>
                          <a:spcPts val="2940"/>
                        </a:lnSpc>
                      </a:pPr>
                      <a:r>
                        <a:rPr lang="en-US" sz="2100">
                          <a:solidFill>
                            <a:srgbClr val="000000"/>
                          </a:solidFill>
                          <a:latin typeface="Cormorant Garamond"/>
                          <a:ea typeface="Cormorant Garamond"/>
                          <a:cs typeface="Cormorant Garamond"/>
                          <a:sym typeface="Cormorant Garamond"/>
                        </a:rPr>
                        <a:t> Detects current location or defaults to Waterloo to ensure reliable map centering and alerts.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028700" y="7829356"/>
            <a:ext cx="2611028" cy="1428944"/>
          </a:xfrm>
          <a:custGeom>
            <a:avLst/>
            <a:gdLst/>
            <a:ahLst/>
            <a:cxnLst/>
            <a:rect r="r" b="b" t="t" l="l"/>
            <a:pathLst>
              <a:path h="1428944" w="2611028">
                <a:moveTo>
                  <a:pt x="0" y="0"/>
                </a:moveTo>
                <a:lnTo>
                  <a:pt x="2611028" y="0"/>
                </a:lnTo>
                <a:lnTo>
                  <a:pt x="2611028" y="1428944"/>
                </a:lnTo>
                <a:lnTo>
                  <a:pt x="0" y="14289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32698" y="792322"/>
            <a:ext cx="5660824" cy="1224212"/>
          </a:xfrm>
          <a:prstGeom prst="rect">
            <a:avLst/>
          </a:prstGeom>
        </p:spPr>
        <p:txBody>
          <a:bodyPr anchor="t" rtlCol="false" tIns="0" lIns="0" bIns="0" rIns="0">
            <a:spAutoFit/>
          </a:bodyPr>
          <a:lstStyle/>
          <a:p>
            <a:pPr algn="l" marL="0" indent="0" lvl="0">
              <a:lnSpc>
                <a:spcPts val="4530"/>
              </a:lnSpc>
              <a:spcBef>
                <a:spcPct val="0"/>
              </a:spcBef>
            </a:pPr>
            <a:r>
              <a:rPr lang="en-US" sz="5808" spc="-458">
                <a:solidFill>
                  <a:srgbClr val="000000"/>
                </a:solidFill>
                <a:latin typeface="Cormorant Garamond"/>
                <a:ea typeface="Cormorant Garamond"/>
                <a:cs typeface="Cormorant Garamond"/>
                <a:sym typeface="Cormorant Garamond"/>
              </a:rPr>
              <a:t>C</a:t>
            </a:r>
            <a:r>
              <a:rPr lang="en-US" sz="5808" spc="-458" u="none">
                <a:solidFill>
                  <a:srgbClr val="000000"/>
                </a:solidFill>
                <a:latin typeface="Cormorant Garamond"/>
                <a:ea typeface="Cormorant Garamond"/>
                <a:cs typeface="Cormorant Garamond"/>
                <a:sym typeface="Cormorant Garamond"/>
              </a:rPr>
              <a:t>ompleted Items</a:t>
            </a:r>
          </a:p>
          <a:p>
            <a:pPr algn="l" marL="0" indent="0" lvl="0">
              <a:lnSpc>
                <a:spcPts val="4530"/>
              </a:lnSpc>
              <a:spcBef>
                <a:spcPct val="0"/>
              </a:spcBef>
            </a:pPr>
          </a:p>
        </p:txBody>
      </p:sp>
      <p:sp>
        <p:nvSpPr>
          <p:cNvPr name="TextBox 5" id="5"/>
          <p:cNvSpPr txBox="true"/>
          <p:nvPr/>
        </p:nvSpPr>
        <p:spPr>
          <a:xfrm rot="0">
            <a:off x="732698" y="2467134"/>
            <a:ext cx="5814060" cy="2111375"/>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000000"/>
                </a:solidFill>
                <a:latin typeface="Cormorant Garamond Bold"/>
                <a:ea typeface="Cormorant Garamond Bold"/>
                <a:cs typeface="Cormorant Garamond Bold"/>
                <a:sym typeface="Cormorant Garamond Bold"/>
              </a:rPr>
              <a:t>TH</a:t>
            </a:r>
            <a:r>
              <a:rPr lang="en-US" b="true" sz="2000" u="none">
                <a:solidFill>
                  <a:srgbClr val="000000"/>
                </a:solidFill>
                <a:latin typeface="Cormorant Garamond Bold"/>
                <a:ea typeface="Cormorant Garamond Bold"/>
                <a:cs typeface="Cormorant Garamond Bold"/>
                <a:sym typeface="Cormorant Garamond Bold"/>
              </a:rPr>
              <a:t>ESE CORE FEATURES WERE SUCCESSFULLY IMPLEMENTED DURING OUR AGILE SPRINTS.</a:t>
            </a:r>
          </a:p>
          <a:p>
            <a:pPr algn="l" marL="0" indent="0" lvl="0">
              <a:lnSpc>
                <a:spcPts val="2800"/>
              </a:lnSpc>
              <a:spcBef>
                <a:spcPct val="0"/>
              </a:spcBef>
            </a:pPr>
            <a:r>
              <a:rPr lang="en-US" b="true" sz="2000" u="none">
                <a:solidFill>
                  <a:srgbClr val="000000"/>
                </a:solidFill>
                <a:latin typeface="Cormorant Garamond Bold"/>
                <a:ea typeface="Cormorant Garamond Bold"/>
                <a:cs typeface="Cormorant Garamond Bold"/>
                <a:sym typeface="Cormorant Garamond Bold"/>
              </a:rPr>
              <a:t> EACH ITEM WAS TESTED FOR FUNCTIONALITY, USABILITY, AND REAL-WORLD VALUE.</a:t>
            </a:r>
          </a:p>
          <a:p>
            <a:pPr algn="l" marL="0" indent="0" lvl="0">
              <a:lnSpc>
                <a:spcPts val="2800"/>
              </a:lnSpc>
              <a:spcBef>
                <a:spcPct val="0"/>
              </a:spcBef>
            </a:pPr>
            <a:r>
              <a:rPr lang="en-US" b="true" sz="2000" u="none">
                <a:solidFill>
                  <a:srgbClr val="000000"/>
                </a:solidFill>
                <a:latin typeface="Cormorant Garamond Bold"/>
                <a:ea typeface="Cormorant Garamond Bold"/>
                <a:cs typeface="Cormorant Garamond Bold"/>
                <a:sym typeface="Cormorant Garamond Bold"/>
              </a:rPr>
              <a:t> THIS MARKS THE MVP COMPLETION OF THE TRAVELAWARE PROTOTYPE.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85133" y="9334500"/>
            <a:ext cx="1887313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2095936" y="4735533"/>
            <a:ext cx="1672526" cy="702461"/>
          </a:xfrm>
          <a:custGeom>
            <a:avLst/>
            <a:gdLst/>
            <a:ahLst/>
            <a:cxnLst/>
            <a:rect r="r" b="b" t="t" l="l"/>
            <a:pathLst>
              <a:path h="702461" w="1672526">
                <a:moveTo>
                  <a:pt x="0" y="0"/>
                </a:moveTo>
                <a:lnTo>
                  <a:pt x="1672526" y="0"/>
                </a:lnTo>
                <a:lnTo>
                  <a:pt x="1672526" y="702461"/>
                </a:lnTo>
                <a:lnTo>
                  <a:pt x="0" y="702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07737" y="4735533"/>
            <a:ext cx="1672526" cy="702461"/>
          </a:xfrm>
          <a:custGeom>
            <a:avLst/>
            <a:gdLst/>
            <a:ahLst/>
            <a:cxnLst/>
            <a:rect r="r" b="b" t="t" l="l"/>
            <a:pathLst>
              <a:path h="702461" w="1672526">
                <a:moveTo>
                  <a:pt x="0" y="0"/>
                </a:moveTo>
                <a:lnTo>
                  <a:pt x="1672526" y="0"/>
                </a:lnTo>
                <a:lnTo>
                  <a:pt x="1672526" y="702461"/>
                </a:lnTo>
                <a:lnTo>
                  <a:pt x="0" y="702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519538" y="4735533"/>
            <a:ext cx="1672526" cy="702461"/>
          </a:xfrm>
          <a:custGeom>
            <a:avLst/>
            <a:gdLst/>
            <a:ahLst/>
            <a:cxnLst/>
            <a:rect r="r" b="b" t="t" l="l"/>
            <a:pathLst>
              <a:path h="702461" w="1672526">
                <a:moveTo>
                  <a:pt x="0" y="0"/>
                </a:moveTo>
                <a:lnTo>
                  <a:pt x="1672526" y="0"/>
                </a:lnTo>
                <a:lnTo>
                  <a:pt x="1672526" y="702461"/>
                </a:lnTo>
                <a:lnTo>
                  <a:pt x="0" y="702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1159450" y="-140976"/>
            <a:ext cx="2611028" cy="4114800"/>
          </a:xfrm>
          <a:custGeom>
            <a:avLst/>
            <a:gdLst/>
            <a:ahLst/>
            <a:cxnLst/>
            <a:rect r="r" b="b" t="t" l="l"/>
            <a:pathLst>
              <a:path h="4114800" w="2611028">
                <a:moveTo>
                  <a:pt x="0" y="0"/>
                </a:moveTo>
                <a:lnTo>
                  <a:pt x="2611028" y="0"/>
                </a:lnTo>
                <a:lnTo>
                  <a:pt x="2611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567089"/>
            <a:ext cx="7279037" cy="1509604"/>
          </a:xfrm>
          <a:prstGeom prst="rect">
            <a:avLst/>
          </a:prstGeom>
        </p:spPr>
        <p:txBody>
          <a:bodyPr anchor="t" rtlCol="false" tIns="0" lIns="0" bIns="0" rIns="0">
            <a:spAutoFit/>
          </a:bodyPr>
          <a:lstStyle/>
          <a:p>
            <a:pPr algn="l">
              <a:lnSpc>
                <a:spcPts val="5808"/>
              </a:lnSpc>
            </a:pPr>
            <a:r>
              <a:rPr lang="en-US" sz="5808" spc="-458">
                <a:solidFill>
                  <a:srgbClr val="000000"/>
                </a:solidFill>
                <a:latin typeface="Cormorant Garamond"/>
                <a:ea typeface="Cormorant Garamond"/>
                <a:cs typeface="Cormorant Garamond"/>
                <a:sym typeface="Cormorant Garamond"/>
              </a:rPr>
              <a:t>Planned Enhancements:</a:t>
            </a:r>
          </a:p>
          <a:p>
            <a:pPr algn="l" marL="0" indent="0" lvl="0">
              <a:lnSpc>
                <a:spcPts val="5808"/>
              </a:lnSpc>
              <a:spcBef>
                <a:spcPct val="0"/>
              </a:spcBef>
            </a:pPr>
          </a:p>
        </p:txBody>
      </p:sp>
      <p:sp>
        <p:nvSpPr>
          <p:cNvPr name="TextBox 8" id="8"/>
          <p:cNvSpPr txBox="true"/>
          <p:nvPr/>
        </p:nvSpPr>
        <p:spPr>
          <a:xfrm rot="0">
            <a:off x="1028700" y="3246114"/>
            <a:ext cx="8823356" cy="727710"/>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Cormorant Garamond"/>
                <a:ea typeface="Cormorant Garamond"/>
                <a:cs typeface="Cormorant Garamond"/>
                <a:sym typeface="Cormorant Garamond"/>
              </a:rPr>
              <a:t>Strategic improvements aimed at increasing usability, accuracy, and public impact in future development phases.</a:t>
            </a:r>
          </a:p>
        </p:txBody>
      </p:sp>
      <p:sp>
        <p:nvSpPr>
          <p:cNvPr name="TextBox 9" id="9"/>
          <p:cNvSpPr txBox="true"/>
          <p:nvPr/>
        </p:nvSpPr>
        <p:spPr>
          <a:xfrm rot="0">
            <a:off x="1028700" y="5806441"/>
            <a:ext cx="3806896" cy="485775"/>
          </a:xfrm>
          <a:prstGeom prst="rect">
            <a:avLst/>
          </a:prstGeom>
        </p:spPr>
        <p:txBody>
          <a:bodyPr anchor="t" rtlCol="false" tIns="0" lIns="0" bIns="0" rIns="0">
            <a:spAutoFit/>
          </a:bodyPr>
          <a:lstStyle/>
          <a:p>
            <a:pPr algn="ctr" marL="0" indent="0" lvl="0">
              <a:lnSpc>
                <a:spcPts val="3840"/>
              </a:lnSpc>
              <a:spcBef>
                <a:spcPct val="0"/>
              </a:spcBef>
            </a:pPr>
            <a:r>
              <a:rPr lang="en-US" b="true" sz="3200">
                <a:solidFill>
                  <a:srgbClr val="000000"/>
                </a:solidFill>
                <a:latin typeface="Cormorant Garamond Bold"/>
                <a:ea typeface="Cormorant Garamond Bold"/>
                <a:cs typeface="Cormorant Garamond Bold"/>
                <a:sym typeface="Cormorant Garamond Bold"/>
              </a:rPr>
              <a:t>Live Data Integration</a:t>
            </a:r>
          </a:p>
        </p:txBody>
      </p:sp>
      <p:sp>
        <p:nvSpPr>
          <p:cNvPr name="TextBox 10" id="10"/>
          <p:cNvSpPr txBox="true"/>
          <p:nvPr/>
        </p:nvSpPr>
        <p:spPr>
          <a:xfrm rot="0">
            <a:off x="7240501" y="5806441"/>
            <a:ext cx="3806998" cy="485775"/>
          </a:xfrm>
          <a:prstGeom prst="rect">
            <a:avLst/>
          </a:prstGeom>
        </p:spPr>
        <p:txBody>
          <a:bodyPr anchor="t" rtlCol="false" tIns="0" lIns="0" bIns="0" rIns="0">
            <a:spAutoFit/>
          </a:bodyPr>
          <a:lstStyle/>
          <a:p>
            <a:pPr algn="ctr" marL="0" indent="0" lvl="0">
              <a:lnSpc>
                <a:spcPts val="3840"/>
              </a:lnSpc>
              <a:spcBef>
                <a:spcPct val="0"/>
              </a:spcBef>
            </a:pPr>
            <a:r>
              <a:rPr lang="en-US" b="true" sz="3200">
                <a:solidFill>
                  <a:srgbClr val="000000"/>
                </a:solidFill>
                <a:latin typeface="Cormorant Garamond Bold"/>
                <a:ea typeface="Cormorant Garamond Bold"/>
                <a:cs typeface="Cormorant Garamond Bold"/>
                <a:sym typeface="Cormorant Garamond Bold"/>
              </a:rPr>
              <a:t>Mobile Optimization</a:t>
            </a:r>
          </a:p>
        </p:txBody>
      </p:sp>
      <p:sp>
        <p:nvSpPr>
          <p:cNvPr name="TextBox 11" id="11"/>
          <p:cNvSpPr txBox="true"/>
          <p:nvPr/>
        </p:nvSpPr>
        <p:spPr>
          <a:xfrm rot="0">
            <a:off x="424020" y="6901816"/>
            <a:ext cx="5016359" cy="1099185"/>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000000"/>
                </a:solidFill>
                <a:latin typeface="Cormorant Garamond"/>
                <a:ea typeface="Cormorant Garamond"/>
                <a:cs typeface="Cormorant Garamond"/>
                <a:sym typeface="Cormorant Garamond"/>
              </a:rPr>
              <a:t>Connect to rea</a:t>
            </a:r>
            <a:r>
              <a:rPr lang="en-US" sz="2099" u="none">
                <a:solidFill>
                  <a:srgbClr val="000000"/>
                </a:solidFill>
                <a:latin typeface="Cormorant Garamond"/>
                <a:ea typeface="Cormorant Garamond"/>
                <a:cs typeface="Cormorant Garamond"/>
                <a:sym typeface="Cormorant Garamond"/>
              </a:rPr>
              <a:t>l-world crime APIs (e.g., Open Data Waterloo) for continuously updated crime reports and analysis</a:t>
            </a:r>
          </a:p>
        </p:txBody>
      </p:sp>
      <p:sp>
        <p:nvSpPr>
          <p:cNvPr name="TextBox 12" id="12"/>
          <p:cNvSpPr txBox="true"/>
          <p:nvPr/>
        </p:nvSpPr>
        <p:spPr>
          <a:xfrm rot="0">
            <a:off x="6635821" y="6901816"/>
            <a:ext cx="5016359" cy="1099185"/>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000000"/>
                </a:solidFill>
                <a:latin typeface="Cormorant Garamond"/>
                <a:ea typeface="Cormorant Garamond"/>
                <a:cs typeface="Cormorant Garamond"/>
                <a:sym typeface="Cormorant Garamond"/>
              </a:rPr>
              <a:t>Integrate &amp; </a:t>
            </a:r>
            <a:r>
              <a:rPr lang="en-US" sz="2099" u="none">
                <a:solidFill>
                  <a:srgbClr val="000000"/>
                </a:solidFill>
                <a:latin typeface="Cormorant Garamond"/>
                <a:ea typeface="Cormorant Garamond"/>
                <a:cs typeface="Cormorant Garamond"/>
                <a:sym typeface="Cormorant Garamond"/>
              </a:rPr>
              <a:t>Enhance responsiveness and performance across mobile devices to support broader public usage and field testing.</a:t>
            </a:r>
          </a:p>
        </p:txBody>
      </p:sp>
      <p:sp>
        <p:nvSpPr>
          <p:cNvPr name="TextBox 13" id="13"/>
          <p:cNvSpPr txBox="true"/>
          <p:nvPr/>
        </p:nvSpPr>
        <p:spPr>
          <a:xfrm rot="0">
            <a:off x="13452302" y="5806441"/>
            <a:ext cx="3806998" cy="485775"/>
          </a:xfrm>
          <a:prstGeom prst="rect">
            <a:avLst/>
          </a:prstGeom>
        </p:spPr>
        <p:txBody>
          <a:bodyPr anchor="t" rtlCol="false" tIns="0" lIns="0" bIns="0" rIns="0">
            <a:spAutoFit/>
          </a:bodyPr>
          <a:lstStyle/>
          <a:p>
            <a:pPr algn="ctr" marL="0" indent="0" lvl="0">
              <a:lnSpc>
                <a:spcPts val="3840"/>
              </a:lnSpc>
              <a:spcBef>
                <a:spcPct val="0"/>
              </a:spcBef>
            </a:pPr>
            <a:r>
              <a:rPr lang="en-US" b="true" sz="3200">
                <a:solidFill>
                  <a:srgbClr val="000000"/>
                </a:solidFill>
                <a:latin typeface="Cormorant Garamond Bold"/>
                <a:ea typeface="Cormorant Garamond Bold"/>
                <a:cs typeface="Cormorant Garamond Bold"/>
                <a:sym typeface="Cormorant Garamond Bold"/>
              </a:rPr>
              <a:t> Multilingual Support</a:t>
            </a:r>
          </a:p>
        </p:txBody>
      </p:sp>
      <p:sp>
        <p:nvSpPr>
          <p:cNvPr name="TextBox 14" id="14"/>
          <p:cNvSpPr txBox="true"/>
          <p:nvPr/>
        </p:nvSpPr>
        <p:spPr>
          <a:xfrm rot="0">
            <a:off x="12999221" y="6901816"/>
            <a:ext cx="5016359" cy="1470660"/>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000000"/>
                </a:solidFill>
                <a:latin typeface="Cormorant Garamond"/>
                <a:ea typeface="Cormorant Garamond"/>
                <a:cs typeface="Cormorant Garamond"/>
                <a:sym typeface="Cormorant Garamond"/>
              </a:rPr>
              <a:t>Implement </a:t>
            </a:r>
            <a:r>
              <a:rPr lang="en-US" sz="2099" u="none">
                <a:solidFill>
                  <a:srgbClr val="000000"/>
                </a:solidFill>
                <a:latin typeface="Cormorant Garamond"/>
                <a:ea typeface="Cormorant Garamond"/>
                <a:cs typeface="Cormorant Garamond"/>
                <a:sym typeface="Cormorant Garamond"/>
              </a:rPr>
              <a:t>language options to support international users, tourists, and newcomers in urban areas.</a:t>
            </a:r>
          </a:p>
          <a:p>
            <a:pPr algn="ctr" marL="0" indent="0" lvl="0">
              <a:lnSpc>
                <a:spcPts val="293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3" id="3"/>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Live Demo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365054" y="4091470"/>
            <a:ext cx="16922946" cy="4180840"/>
          </a:xfrm>
          <a:prstGeom prst="rect">
            <a:avLst/>
          </a:prstGeom>
        </p:spPr>
        <p:txBody>
          <a:bodyPr anchor="t" rtlCol="false" tIns="0" lIns="0" bIns="0" rIns="0">
            <a:spAutoFit/>
          </a:bodyPr>
          <a:lstStyle/>
          <a:p>
            <a:pPr algn="l">
              <a:lnSpc>
                <a:spcPts val="4759"/>
              </a:lnSpc>
            </a:pPr>
          </a:p>
          <a:p>
            <a:pPr algn="l">
              <a:lnSpc>
                <a:spcPts val="4759"/>
              </a:lnSpc>
            </a:pPr>
            <a:r>
              <a:rPr lang="en-US" sz="3399">
                <a:solidFill>
                  <a:srgbClr val="0F4662"/>
                </a:solidFill>
                <a:latin typeface="Cormorant Garamond"/>
                <a:ea typeface="Cormorant Garamond"/>
                <a:cs typeface="Cormorant Garamond"/>
                <a:sym typeface="Cormorant Garamond"/>
              </a:rPr>
              <a:t>Travel</a:t>
            </a:r>
            <a:r>
              <a:rPr lang="en-US" sz="3399">
                <a:solidFill>
                  <a:srgbClr val="0F4662"/>
                </a:solidFill>
                <a:latin typeface="Cormorant Garamond"/>
                <a:ea typeface="Cormorant Garamond"/>
                <a:cs typeface="Cormorant Garamond"/>
                <a:sym typeface="Cormorant Garamond"/>
              </a:rPr>
              <a:t>Aware is a safety-focused application designed to help users make informed decisions about their surroundings by providing real-time or recent crime data based on their location. With a growing need for personal safety, especially in unfamiliar areas. TravelAware aims to act as a proactive guide, alerting users to potential crime hotspots and helping them plan safer routes. By analyzing public crime datasets and integrating them with location services, our tool empowers users to stay alert, aware, and secure anywhere they go.</a:t>
            </a:r>
          </a:p>
        </p:txBody>
      </p:sp>
      <p:sp>
        <p:nvSpPr>
          <p:cNvPr name="Freeform 3" id="3"/>
          <p:cNvSpPr/>
          <p:nvPr/>
        </p:nvSpPr>
        <p:spPr>
          <a:xfrm flipH="false" flipV="false" rot="0">
            <a:off x="8648120" y="2836756"/>
            <a:ext cx="12274218" cy="797824"/>
          </a:xfrm>
          <a:custGeom>
            <a:avLst/>
            <a:gdLst/>
            <a:ahLst/>
            <a:cxnLst/>
            <a:rect r="r" b="b" t="t" l="l"/>
            <a:pathLst>
              <a:path h="797824" w="12274218">
                <a:moveTo>
                  <a:pt x="0" y="0"/>
                </a:moveTo>
                <a:lnTo>
                  <a:pt x="12274217" y="0"/>
                </a:lnTo>
                <a:lnTo>
                  <a:pt x="12274217" y="797824"/>
                </a:lnTo>
                <a:lnTo>
                  <a:pt x="0" y="797824"/>
                </a:lnTo>
                <a:lnTo>
                  <a:pt x="0" y="0"/>
                </a:lnTo>
                <a:close/>
              </a:path>
            </a:pathLst>
          </a:custGeom>
          <a:blipFill>
            <a:blip r:embed="rId2"/>
            <a:stretch>
              <a:fillRect l="0" t="0" r="0" b="0"/>
            </a:stretch>
          </a:blipFill>
        </p:spPr>
      </p:sp>
      <p:sp>
        <p:nvSpPr>
          <p:cNvPr name="Freeform 4" id="4"/>
          <p:cNvSpPr/>
          <p:nvPr/>
        </p:nvSpPr>
        <p:spPr>
          <a:xfrm flipH="false" flipV="false" rot="0">
            <a:off x="-10378458" y="2836756"/>
            <a:ext cx="12274218" cy="797824"/>
          </a:xfrm>
          <a:custGeom>
            <a:avLst/>
            <a:gdLst/>
            <a:ahLst/>
            <a:cxnLst/>
            <a:rect r="r" b="b" t="t" l="l"/>
            <a:pathLst>
              <a:path h="797824" w="12274218">
                <a:moveTo>
                  <a:pt x="0" y="0"/>
                </a:moveTo>
                <a:lnTo>
                  <a:pt x="12274218" y="0"/>
                </a:lnTo>
                <a:lnTo>
                  <a:pt x="12274218" y="797824"/>
                </a:lnTo>
                <a:lnTo>
                  <a:pt x="0" y="797824"/>
                </a:lnTo>
                <a:lnTo>
                  <a:pt x="0" y="0"/>
                </a:lnTo>
                <a:close/>
              </a:path>
            </a:pathLst>
          </a:custGeom>
          <a:blipFill>
            <a:blip r:embed="rId2"/>
            <a:stretch>
              <a:fillRect l="0" t="0" r="0" b="0"/>
            </a:stretch>
          </a:blipFill>
        </p:spPr>
      </p:sp>
      <p:sp>
        <p:nvSpPr>
          <p:cNvPr name="TextBox 5" id="5"/>
          <p:cNvSpPr txBox="true"/>
          <p:nvPr/>
        </p:nvSpPr>
        <p:spPr>
          <a:xfrm rot="0">
            <a:off x="2082399" y="2366671"/>
            <a:ext cx="6217146" cy="1566544"/>
          </a:xfrm>
          <a:prstGeom prst="rect">
            <a:avLst/>
          </a:prstGeom>
        </p:spPr>
        <p:txBody>
          <a:bodyPr anchor="t" rtlCol="false" tIns="0" lIns="0" bIns="0" rIns="0">
            <a:spAutoFit/>
          </a:bodyPr>
          <a:lstStyle/>
          <a:p>
            <a:pPr algn="ctr">
              <a:lnSpc>
                <a:spcPts val="12880"/>
              </a:lnSpc>
            </a:pPr>
            <a:r>
              <a:rPr lang="en-US" sz="9200" b="true">
                <a:solidFill>
                  <a:srgbClr val="0F4662"/>
                </a:solidFill>
                <a:latin typeface="Cormorant Garamond Bold"/>
                <a:ea typeface="Cormorant Garamond Bold"/>
                <a:cs typeface="Cormorant Garamond Bold"/>
                <a:sym typeface="Cormorant Garamond Bold"/>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3483" y="5238068"/>
            <a:ext cx="2408529" cy="424892"/>
            <a:chOff x="0" y="0"/>
            <a:chExt cx="634345" cy="111906"/>
          </a:xfrm>
        </p:grpSpPr>
        <p:sp>
          <p:nvSpPr>
            <p:cNvPr name="Freeform 3" id="3"/>
            <p:cNvSpPr/>
            <p:nvPr/>
          </p:nvSpPr>
          <p:spPr>
            <a:xfrm flipH="false" flipV="false" rot="0">
              <a:off x="0" y="0"/>
              <a:ext cx="634345" cy="111906"/>
            </a:xfrm>
            <a:custGeom>
              <a:avLst/>
              <a:gdLst/>
              <a:ahLst/>
              <a:cxnLst/>
              <a:rect r="r" b="b" t="t" l="l"/>
              <a:pathLst>
                <a:path h="111906" w="634345">
                  <a:moveTo>
                    <a:pt x="55953" y="0"/>
                  </a:moveTo>
                  <a:lnTo>
                    <a:pt x="578392" y="0"/>
                  </a:lnTo>
                  <a:cubicBezTo>
                    <a:pt x="609294" y="0"/>
                    <a:pt x="634345" y="25051"/>
                    <a:pt x="634345" y="55953"/>
                  </a:cubicBezTo>
                  <a:lnTo>
                    <a:pt x="634345" y="55953"/>
                  </a:lnTo>
                  <a:cubicBezTo>
                    <a:pt x="634345" y="86855"/>
                    <a:pt x="609294" y="111906"/>
                    <a:pt x="578392" y="111906"/>
                  </a:cubicBezTo>
                  <a:lnTo>
                    <a:pt x="55953" y="111906"/>
                  </a:lnTo>
                  <a:cubicBezTo>
                    <a:pt x="25051" y="111906"/>
                    <a:pt x="0" y="86855"/>
                    <a:pt x="0" y="55953"/>
                  </a:cubicBezTo>
                  <a:lnTo>
                    <a:pt x="0" y="55953"/>
                  </a:lnTo>
                  <a:cubicBezTo>
                    <a:pt x="0" y="25051"/>
                    <a:pt x="25051" y="0"/>
                    <a:pt x="55953" y="0"/>
                  </a:cubicBezTo>
                  <a:close/>
                </a:path>
              </a:pathLst>
            </a:custGeom>
            <a:solidFill>
              <a:srgbClr val="717092"/>
            </a:solidFill>
          </p:spPr>
        </p:sp>
        <p:sp>
          <p:nvSpPr>
            <p:cNvPr name="TextBox 4" id="4"/>
            <p:cNvSpPr txBox="true"/>
            <p:nvPr/>
          </p:nvSpPr>
          <p:spPr>
            <a:xfrm>
              <a:off x="0" y="-38100"/>
              <a:ext cx="634345" cy="150006"/>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3692654" y="5238068"/>
            <a:ext cx="2408529" cy="424892"/>
            <a:chOff x="0" y="0"/>
            <a:chExt cx="634345" cy="111906"/>
          </a:xfrm>
        </p:grpSpPr>
        <p:sp>
          <p:nvSpPr>
            <p:cNvPr name="Freeform 6" id="6"/>
            <p:cNvSpPr/>
            <p:nvPr/>
          </p:nvSpPr>
          <p:spPr>
            <a:xfrm flipH="false" flipV="false" rot="0">
              <a:off x="0" y="0"/>
              <a:ext cx="634345" cy="111906"/>
            </a:xfrm>
            <a:custGeom>
              <a:avLst/>
              <a:gdLst/>
              <a:ahLst/>
              <a:cxnLst/>
              <a:rect r="r" b="b" t="t" l="l"/>
              <a:pathLst>
                <a:path h="111906" w="634345">
                  <a:moveTo>
                    <a:pt x="55953" y="0"/>
                  </a:moveTo>
                  <a:lnTo>
                    <a:pt x="578392" y="0"/>
                  </a:lnTo>
                  <a:cubicBezTo>
                    <a:pt x="609294" y="0"/>
                    <a:pt x="634345" y="25051"/>
                    <a:pt x="634345" y="55953"/>
                  </a:cubicBezTo>
                  <a:lnTo>
                    <a:pt x="634345" y="55953"/>
                  </a:lnTo>
                  <a:cubicBezTo>
                    <a:pt x="634345" y="86855"/>
                    <a:pt x="609294" y="111906"/>
                    <a:pt x="578392" y="111906"/>
                  </a:cubicBezTo>
                  <a:lnTo>
                    <a:pt x="55953" y="111906"/>
                  </a:lnTo>
                  <a:cubicBezTo>
                    <a:pt x="25051" y="111906"/>
                    <a:pt x="0" y="86855"/>
                    <a:pt x="0" y="55953"/>
                  </a:cubicBezTo>
                  <a:lnTo>
                    <a:pt x="0" y="55953"/>
                  </a:lnTo>
                  <a:cubicBezTo>
                    <a:pt x="0" y="25051"/>
                    <a:pt x="25051" y="0"/>
                    <a:pt x="55953" y="0"/>
                  </a:cubicBezTo>
                  <a:close/>
                </a:path>
              </a:pathLst>
            </a:custGeom>
            <a:solidFill>
              <a:srgbClr val="D9B98B"/>
            </a:solidFill>
          </p:spPr>
        </p:sp>
        <p:sp>
          <p:nvSpPr>
            <p:cNvPr name="TextBox 7" id="7"/>
            <p:cNvSpPr txBox="true"/>
            <p:nvPr/>
          </p:nvSpPr>
          <p:spPr>
            <a:xfrm>
              <a:off x="0" y="-38100"/>
              <a:ext cx="634345" cy="15000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235047" y="3302167"/>
            <a:ext cx="1745401" cy="17454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717092"/>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024218" y="3302167"/>
            <a:ext cx="1745401" cy="174540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D9B98B"/>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482183" y="5238068"/>
            <a:ext cx="2408529" cy="424892"/>
            <a:chOff x="0" y="0"/>
            <a:chExt cx="634345" cy="111906"/>
          </a:xfrm>
        </p:grpSpPr>
        <p:sp>
          <p:nvSpPr>
            <p:cNvPr name="Freeform 15" id="15"/>
            <p:cNvSpPr/>
            <p:nvPr/>
          </p:nvSpPr>
          <p:spPr>
            <a:xfrm flipH="false" flipV="false" rot="0">
              <a:off x="0" y="0"/>
              <a:ext cx="634345" cy="111906"/>
            </a:xfrm>
            <a:custGeom>
              <a:avLst/>
              <a:gdLst/>
              <a:ahLst/>
              <a:cxnLst/>
              <a:rect r="r" b="b" t="t" l="l"/>
              <a:pathLst>
                <a:path h="111906" w="634345">
                  <a:moveTo>
                    <a:pt x="55953" y="0"/>
                  </a:moveTo>
                  <a:lnTo>
                    <a:pt x="578392" y="0"/>
                  </a:lnTo>
                  <a:cubicBezTo>
                    <a:pt x="609294" y="0"/>
                    <a:pt x="634345" y="25051"/>
                    <a:pt x="634345" y="55953"/>
                  </a:cubicBezTo>
                  <a:lnTo>
                    <a:pt x="634345" y="55953"/>
                  </a:lnTo>
                  <a:cubicBezTo>
                    <a:pt x="634345" y="86855"/>
                    <a:pt x="609294" y="111906"/>
                    <a:pt x="578392" y="111906"/>
                  </a:cubicBezTo>
                  <a:lnTo>
                    <a:pt x="55953" y="111906"/>
                  </a:lnTo>
                  <a:cubicBezTo>
                    <a:pt x="25051" y="111906"/>
                    <a:pt x="0" y="86855"/>
                    <a:pt x="0" y="55953"/>
                  </a:cubicBezTo>
                  <a:lnTo>
                    <a:pt x="0" y="55953"/>
                  </a:lnTo>
                  <a:cubicBezTo>
                    <a:pt x="0" y="25051"/>
                    <a:pt x="25051" y="0"/>
                    <a:pt x="55953" y="0"/>
                  </a:cubicBezTo>
                  <a:close/>
                </a:path>
              </a:pathLst>
            </a:custGeom>
            <a:solidFill>
              <a:srgbClr val="A1B4A2"/>
            </a:solidFill>
          </p:spPr>
        </p:sp>
        <p:sp>
          <p:nvSpPr>
            <p:cNvPr name="TextBox 16" id="16"/>
            <p:cNvSpPr txBox="true"/>
            <p:nvPr/>
          </p:nvSpPr>
          <p:spPr>
            <a:xfrm>
              <a:off x="0" y="-38100"/>
              <a:ext cx="634345" cy="150006"/>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6813747" y="3302167"/>
            <a:ext cx="1745401" cy="174540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A1B4A2"/>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271712" y="5238068"/>
            <a:ext cx="2408529" cy="424892"/>
            <a:chOff x="0" y="0"/>
            <a:chExt cx="634345" cy="111906"/>
          </a:xfrm>
        </p:grpSpPr>
        <p:sp>
          <p:nvSpPr>
            <p:cNvPr name="Freeform 21" id="21"/>
            <p:cNvSpPr/>
            <p:nvPr/>
          </p:nvSpPr>
          <p:spPr>
            <a:xfrm flipH="false" flipV="false" rot="0">
              <a:off x="0" y="0"/>
              <a:ext cx="634345" cy="111906"/>
            </a:xfrm>
            <a:custGeom>
              <a:avLst/>
              <a:gdLst/>
              <a:ahLst/>
              <a:cxnLst/>
              <a:rect r="r" b="b" t="t" l="l"/>
              <a:pathLst>
                <a:path h="111906" w="634345">
                  <a:moveTo>
                    <a:pt x="55953" y="0"/>
                  </a:moveTo>
                  <a:lnTo>
                    <a:pt x="578392" y="0"/>
                  </a:lnTo>
                  <a:cubicBezTo>
                    <a:pt x="609294" y="0"/>
                    <a:pt x="634345" y="25051"/>
                    <a:pt x="634345" y="55953"/>
                  </a:cubicBezTo>
                  <a:lnTo>
                    <a:pt x="634345" y="55953"/>
                  </a:lnTo>
                  <a:cubicBezTo>
                    <a:pt x="634345" y="86855"/>
                    <a:pt x="609294" y="111906"/>
                    <a:pt x="578392" y="111906"/>
                  </a:cubicBezTo>
                  <a:lnTo>
                    <a:pt x="55953" y="111906"/>
                  </a:lnTo>
                  <a:cubicBezTo>
                    <a:pt x="25051" y="111906"/>
                    <a:pt x="0" y="86855"/>
                    <a:pt x="0" y="55953"/>
                  </a:cubicBezTo>
                  <a:lnTo>
                    <a:pt x="0" y="55953"/>
                  </a:lnTo>
                  <a:cubicBezTo>
                    <a:pt x="0" y="25051"/>
                    <a:pt x="25051" y="0"/>
                    <a:pt x="55953" y="0"/>
                  </a:cubicBezTo>
                  <a:close/>
                </a:path>
              </a:pathLst>
            </a:custGeom>
            <a:solidFill>
              <a:srgbClr val="7DA2A9"/>
            </a:solidFill>
          </p:spPr>
        </p:sp>
        <p:sp>
          <p:nvSpPr>
            <p:cNvPr name="TextBox 22" id="22"/>
            <p:cNvSpPr txBox="true"/>
            <p:nvPr/>
          </p:nvSpPr>
          <p:spPr>
            <a:xfrm>
              <a:off x="0" y="-38100"/>
              <a:ext cx="634345" cy="150006"/>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9603276" y="3302167"/>
            <a:ext cx="1745401" cy="174540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7DA2A9"/>
              </a:solid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2061241" y="5238068"/>
            <a:ext cx="2408529" cy="424892"/>
            <a:chOff x="0" y="0"/>
            <a:chExt cx="634345" cy="111906"/>
          </a:xfrm>
        </p:grpSpPr>
        <p:sp>
          <p:nvSpPr>
            <p:cNvPr name="Freeform 27" id="27"/>
            <p:cNvSpPr/>
            <p:nvPr/>
          </p:nvSpPr>
          <p:spPr>
            <a:xfrm flipH="false" flipV="false" rot="0">
              <a:off x="0" y="0"/>
              <a:ext cx="634345" cy="111906"/>
            </a:xfrm>
            <a:custGeom>
              <a:avLst/>
              <a:gdLst/>
              <a:ahLst/>
              <a:cxnLst/>
              <a:rect r="r" b="b" t="t" l="l"/>
              <a:pathLst>
                <a:path h="111906" w="634345">
                  <a:moveTo>
                    <a:pt x="55953" y="0"/>
                  </a:moveTo>
                  <a:lnTo>
                    <a:pt x="578392" y="0"/>
                  </a:lnTo>
                  <a:cubicBezTo>
                    <a:pt x="609294" y="0"/>
                    <a:pt x="634345" y="25051"/>
                    <a:pt x="634345" y="55953"/>
                  </a:cubicBezTo>
                  <a:lnTo>
                    <a:pt x="634345" y="55953"/>
                  </a:lnTo>
                  <a:cubicBezTo>
                    <a:pt x="634345" y="86855"/>
                    <a:pt x="609294" y="111906"/>
                    <a:pt x="578392" y="111906"/>
                  </a:cubicBezTo>
                  <a:lnTo>
                    <a:pt x="55953" y="111906"/>
                  </a:lnTo>
                  <a:cubicBezTo>
                    <a:pt x="25051" y="111906"/>
                    <a:pt x="0" y="86855"/>
                    <a:pt x="0" y="55953"/>
                  </a:cubicBezTo>
                  <a:lnTo>
                    <a:pt x="0" y="55953"/>
                  </a:lnTo>
                  <a:cubicBezTo>
                    <a:pt x="0" y="25051"/>
                    <a:pt x="25051" y="0"/>
                    <a:pt x="55953" y="0"/>
                  </a:cubicBezTo>
                  <a:close/>
                </a:path>
              </a:pathLst>
            </a:custGeom>
            <a:solidFill>
              <a:srgbClr val="9E8C95"/>
            </a:solidFill>
          </p:spPr>
        </p:sp>
        <p:sp>
          <p:nvSpPr>
            <p:cNvPr name="TextBox 28" id="28"/>
            <p:cNvSpPr txBox="true"/>
            <p:nvPr/>
          </p:nvSpPr>
          <p:spPr>
            <a:xfrm>
              <a:off x="0" y="-38100"/>
              <a:ext cx="634345" cy="150006"/>
            </a:xfrm>
            <a:prstGeom prst="rect">
              <a:avLst/>
            </a:prstGeom>
          </p:spPr>
          <p:txBody>
            <a:bodyPr anchor="ctr" rtlCol="false" tIns="50800" lIns="50800" bIns="50800" rIns="50800"/>
            <a:lstStyle/>
            <a:p>
              <a:pPr algn="ctr">
                <a:lnSpc>
                  <a:spcPts val="2799"/>
                </a:lnSpc>
              </a:pPr>
            </a:p>
          </p:txBody>
        </p:sp>
      </p:grpSp>
      <p:grpSp>
        <p:nvGrpSpPr>
          <p:cNvPr name="Group 29" id="29"/>
          <p:cNvGrpSpPr/>
          <p:nvPr/>
        </p:nvGrpSpPr>
        <p:grpSpPr>
          <a:xfrm rot="0">
            <a:off x="12392806" y="3302167"/>
            <a:ext cx="1745401" cy="174540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9E8C95"/>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4850771" y="5238068"/>
            <a:ext cx="2408529" cy="424892"/>
            <a:chOff x="0" y="0"/>
            <a:chExt cx="634345" cy="111906"/>
          </a:xfrm>
        </p:grpSpPr>
        <p:sp>
          <p:nvSpPr>
            <p:cNvPr name="Freeform 33" id="33"/>
            <p:cNvSpPr/>
            <p:nvPr/>
          </p:nvSpPr>
          <p:spPr>
            <a:xfrm flipH="false" flipV="false" rot="0">
              <a:off x="0" y="0"/>
              <a:ext cx="634345" cy="111906"/>
            </a:xfrm>
            <a:custGeom>
              <a:avLst/>
              <a:gdLst/>
              <a:ahLst/>
              <a:cxnLst/>
              <a:rect r="r" b="b" t="t" l="l"/>
              <a:pathLst>
                <a:path h="111906" w="634345">
                  <a:moveTo>
                    <a:pt x="55953" y="0"/>
                  </a:moveTo>
                  <a:lnTo>
                    <a:pt x="578392" y="0"/>
                  </a:lnTo>
                  <a:cubicBezTo>
                    <a:pt x="609294" y="0"/>
                    <a:pt x="634345" y="25051"/>
                    <a:pt x="634345" y="55953"/>
                  </a:cubicBezTo>
                  <a:lnTo>
                    <a:pt x="634345" y="55953"/>
                  </a:lnTo>
                  <a:cubicBezTo>
                    <a:pt x="634345" y="86855"/>
                    <a:pt x="609294" y="111906"/>
                    <a:pt x="578392" y="111906"/>
                  </a:cubicBezTo>
                  <a:lnTo>
                    <a:pt x="55953" y="111906"/>
                  </a:lnTo>
                  <a:cubicBezTo>
                    <a:pt x="25051" y="111906"/>
                    <a:pt x="0" y="86855"/>
                    <a:pt x="0" y="55953"/>
                  </a:cubicBezTo>
                  <a:lnTo>
                    <a:pt x="0" y="55953"/>
                  </a:lnTo>
                  <a:cubicBezTo>
                    <a:pt x="0" y="25051"/>
                    <a:pt x="25051" y="0"/>
                    <a:pt x="55953" y="0"/>
                  </a:cubicBezTo>
                  <a:close/>
                </a:path>
              </a:pathLst>
            </a:custGeom>
            <a:solidFill>
              <a:srgbClr val="667B8A"/>
            </a:solidFill>
          </p:spPr>
        </p:sp>
        <p:sp>
          <p:nvSpPr>
            <p:cNvPr name="TextBox 34" id="34"/>
            <p:cNvSpPr txBox="true"/>
            <p:nvPr/>
          </p:nvSpPr>
          <p:spPr>
            <a:xfrm>
              <a:off x="0" y="-38100"/>
              <a:ext cx="634345" cy="150006"/>
            </a:xfrm>
            <a:prstGeom prst="rect">
              <a:avLst/>
            </a:prstGeom>
          </p:spPr>
          <p:txBody>
            <a:bodyPr anchor="ctr" rtlCol="false" tIns="50800" lIns="50800" bIns="50800" rIns="50800"/>
            <a:lstStyle/>
            <a:p>
              <a:pPr algn="ctr">
                <a:lnSpc>
                  <a:spcPts val="2799"/>
                </a:lnSpc>
              </a:pPr>
            </a:p>
          </p:txBody>
        </p:sp>
      </p:grpSp>
      <p:grpSp>
        <p:nvGrpSpPr>
          <p:cNvPr name="Group 35" id="35"/>
          <p:cNvGrpSpPr/>
          <p:nvPr/>
        </p:nvGrpSpPr>
        <p:grpSpPr>
          <a:xfrm rot="0">
            <a:off x="15182335" y="3302167"/>
            <a:ext cx="1745401" cy="174540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667B8A"/>
              </a:solid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1699195" y="3767120"/>
            <a:ext cx="817105" cy="815494"/>
          </a:xfrm>
          <a:custGeom>
            <a:avLst/>
            <a:gdLst/>
            <a:ahLst/>
            <a:cxnLst/>
            <a:rect r="r" b="b" t="t" l="l"/>
            <a:pathLst>
              <a:path h="815494" w="817105">
                <a:moveTo>
                  <a:pt x="0" y="0"/>
                </a:moveTo>
                <a:lnTo>
                  <a:pt x="817105" y="0"/>
                </a:lnTo>
                <a:lnTo>
                  <a:pt x="817105" y="815495"/>
                </a:lnTo>
                <a:lnTo>
                  <a:pt x="0" y="815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4474245" y="3836729"/>
            <a:ext cx="845346" cy="676277"/>
          </a:xfrm>
          <a:custGeom>
            <a:avLst/>
            <a:gdLst/>
            <a:ahLst/>
            <a:cxnLst/>
            <a:rect r="r" b="b" t="t" l="l"/>
            <a:pathLst>
              <a:path h="676277" w="845346">
                <a:moveTo>
                  <a:pt x="0" y="0"/>
                </a:moveTo>
                <a:lnTo>
                  <a:pt x="845346" y="0"/>
                </a:lnTo>
                <a:lnTo>
                  <a:pt x="845346" y="676277"/>
                </a:lnTo>
                <a:lnTo>
                  <a:pt x="0" y="676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0" id="40"/>
          <p:cNvSpPr/>
          <p:nvPr/>
        </p:nvSpPr>
        <p:spPr>
          <a:xfrm flipH="false" flipV="false" rot="0">
            <a:off x="10092673" y="3778932"/>
            <a:ext cx="791870" cy="791870"/>
          </a:xfrm>
          <a:custGeom>
            <a:avLst/>
            <a:gdLst/>
            <a:ahLst/>
            <a:cxnLst/>
            <a:rect r="r" b="b" t="t" l="l"/>
            <a:pathLst>
              <a:path h="791870" w="791870">
                <a:moveTo>
                  <a:pt x="0" y="0"/>
                </a:moveTo>
                <a:lnTo>
                  <a:pt x="791870" y="0"/>
                </a:lnTo>
                <a:lnTo>
                  <a:pt x="791870" y="791871"/>
                </a:lnTo>
                <a:lnTo>
                  <a:pt x="0" y="7918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41" id="41"/>
          <p:cNvSpPr/>
          <p:nvPr/>
        </p:nvSpPr>
        <p:spPr>
          <a:xfrm flipH="false" flipV="false" rot="0">
            <a:off x="7303144" y="3763494"/>
            <a:ext cx="796781" cy="819121"/>
          </a:xfrm>
          <a:custGeom>
            <a:avLst/>
            <a:gdLst/>
            <a:ahLst/>
            <a:cxnLst/>
            <a:rect r="r" b="b" t="t" l="l"/>
            <a:pathLst>
              <a:path h="819121" w="796781">
                <a:moveTo>
                  <a:pt x="0" y="0"/>
                </a:moveTo>
                <a:lnTo>
                  <a:pt x="796781" y="0"/>
                </a:lnTo>
                <a:lnTo>
                  <a:pt x="796781" y="819121"/>
                </a:lnTo>
                <a:lnTo>
                  <a:pt x="0" y="8191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42" id="42"/>
          <p:cNvSpPr/>
          <p:nvPr/>
        </p:nvSpPr>
        <p:spPr>
          <a:xfrm flipH="false" flipV="false" rot="0">
            <a:off x="12891965" y="3778932"/>
            <a:ext cx="747082" cy="756712"/>
          </a:xfrm>
          <a:custGeom>
            <a:avLst/>
            <a:gdLst/>
            <a:ahLst/>
            <a:cxnLst/>
            <a:rect r="r" b="b" t="t" l="l"/>
            <a:pathLst>
              <a:path h="756712" w="747082">
                <a:moveTo>
                  <a:pt x="0" y="0"/>
                </a:moveTo>
                <a:lnTo>
                  <a:pt x="747082" y="0"/>
                </a:lnTo>
                <a:lnTo>
                  <a:pt x="747082" y="756713"/>
                </a:lnTo>
                <a:lnTo>
                  <a:pt x="0" y="7567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43" id="43"/>
          <p:cNvSpPr/>
          <p:nvPr/>
        </p:nvSpPr>
        <p:spPr>
          <a:xfrm flipH="false" flipV="false" rot="0">
            <a:off x="15681257" y="3727208"/>
            <a:ext cx="754753" cy="895318"/>
          </a:xfrm>
          <a:custGeom>
            <a:avLst/>
            <a:gdLst/>
            <a:ahLst/>
            <a:cxnLst/>
            <a:rect r="r" b="b" t="t" l="l"/>
            <a:pathLst>
              <a:path h="895318" w="754753">
                <a:moveTo>
                  <a:pt x="0" y="0"/>
                </a:moveTo>
                <a:lnTo>
                  <a:pt x="754753" y="0"/>
                </a:lnTo>
                <a:lnTo>
                  <a:pt x="754753" y="895319"/>
                </a:lnTo>
                <a:lnTo>
                  <a:pt x="0" y="8953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44" id="44"/>
          <p:cNvSpPr txBox="true"/>
          <p:nvPr/>
        </p:nvSpPr>
        <p:spPr>
          <a:xfrm rot="0">
            <a:off x="4518422" y="923925"/>
            <a:ext cx="9251156" cy="1837056"/>
          </a:xfrm>
          <a:prstGeom prst="rect">
            <a:avLst/>
          </a:prstGeom>
        </p:spPr>
        <p:txBody>
          <a:bodyPr anchor="t" rtlCol="false" tIns="0" lIns="0" bIns="0" rIns="0">
            <a:spAutoFit/>
          </a:bodyPr>
          <a:lstStyle/>
          <a:p>
            <a:pPr algn="ctr">
              <a:lnSpc>
                <a:spcPts val="7419"/>
              </a:lnSpc>
            </a:pPr>
            <a:r>
              <a:rPr lang="en-US" b="true" sz="5299">
                <a:solidFill>
                  <a:srgbClr val="3C3C50"/>
                </a:solidFill>
                <a:latin typeface="Cormorant Garamond Bold"/>
                <a:ea typeface="Cormorant Garamond Bold"/>
                <a:cs typeface="Cormorant Garamond Bold"/>
                <a:sym typeface="Cormorant Garamond Bold"/>
              </a:rPr>
              <a:t>KEY SPRINT IMPROVEMENTS </a:t>
            </a:r>
          </a:p>
          <a:p>
            <a:pPr algn="ctr">
              <a:lnSpc>
                <a:spcPts val="7419"/>
              </a:lnSpc>
            </a:pPr>
          </a:p>
        </p:txBody>
      </p:sp>
      <p:sp>
        <p:nvSpPr>
          <p:cNvPr name="TextBox 45" id="45"/>
          <p:cNvSpPr txBox="true"/>
          <p:nvPr/>
        </p:nvSpPr>
        <p:spPr>
          <a:xfrm rot="0">
            <a:off x="4240738" y="1984716"/>
            <a:ext cx="9806524" cy="763270"/>
          </a:xfrm>
          <a:prstGeom prst="rect">
            <a:avLst/>
          </a:prstGeom>
        </p:spPr>
        <p:txBody>
          <a:bodyPr anchor="t" rtlCol="false" tIns="0" lIns="0" bIns="0" rIns="0">
            <a:spAutoFit/>
          </a:bodyPr>
          <a:lstStyle/>
          <a:p>
            <a:pPr algn="ctr">
              <a:lnSpc>
                <a:spcPts val="3079"/>
              </a:lnSpc>
            </a:pPr>
            <a:r>
              <a:rPr lang="en-US" sz="2199">
                <a:solidFill>
                  <a:srgbClr val="5F6075"/>
                </a:solidFill>
                <a:latin typeface="Cormorant Garamond"/>
                <a:ea typeface="Cormorant Garamond"/>
                <a:cs typeface="Cormorant Garamond"/>
                <a:sym typeface="Cormorant Garamond"/>
              </a:rPr>
              <a:t>Key feature enhancements implemented through iterative sprint cycles.</a:t>
            </a:r>
          </a:p>
          <a:p>
            <a:pPr algn="ctr">
              <a:lnSpc>
                <a:spcPts val="3079"/>
              </a:lnSpc>
            </a:pPr>
          </a:p>
        </p:txBody>
      </p:sp>
      <p:sp>
        <p:nvSpPr>
          <p:cNvPr name="TextBox 46" id="46"/>
          <p:cNvSpPr txBox="true"/>
          <p:nvPr/>
        </p:nvSpPr>
        <p:spPr>
          <a:xfrm rot="0">
            <a:off x="1131489" y="5921782"/>
            <a:ext cx="1952516" cy="824865"/>
          </a:xfrm>
          <a:prstGeom prst="rect">
            <a:avLst/>
          </a:prstGeom>
        </p:spPr>
        <p:txBody>
          <a:bodyPr anchor="t" rtlCol="false" tIns="0" lIns="0" bIns="0" rIns="0">
            <a:spAutoFit/>
          </a:bodyPr>
          <a:lstStyle/>
          <a:p>
            <a:pPr algn="ctr">
              <a:lnSpc>
                <a:spcPts val="3359"/>
              </a:lnSpc>
            </a:pPr>
            <a:r>
              <a:rPr lang="en-US" sz="2399" b="true">
                <a:solidFill>
                  <a:srgbClr val="3C3C50"/>
                </a:solidFill>
                <a:latin typeface="Cormorant Garamond Bold"/>
                <a:ea typeface="Cormorant Garamond Bold"/>
                <a:cs typeface="Cormorant Garamond Bold"/>
                <a:sym typeface="Cormorant Garamond Bold"/>
              </a:rPr>
              <a:t>Crime Clustering</a:t>
            </a:r>
          </a:p>
        </p:txBody>
      </p:sp>
      <p:sp>
        <p:nvSpPr>
          <p:cNvPr name="TextBox 47" id="47"/>
          <p:cNvSpPr txBox="true"/>
          <p:nvPr/>
        </p:nvSpPr>
        <p:spPr>
          <a:xfrm rot="0">
            <a:off x="3920660" y="5921782"/>
            <a:ext cx="1952516" cy="824865"/>
          </a:xfrm>
          <a:prstGeom prst="rect">
            <a:avLst/>
          </a:prstGeom>
        </p:spPr>
        <p:txBody>
          <a:bodyPr anchor="t" rtlCol="false" tIns="0" lIns="0" bIns="0" rIns="0">
            <a:spAutoFit/>
          </a:bodyPr>
          <a:lstStyle/>
          <a:p>
            <a:pPr algn="ctr">
              <a:lnSpc>
                <a:spcPts val="3359"/>
              </a:lnSpc>
            </a:pPr>
            <a:r>
              <a:rPr lang="en-US" sz="2399" b="true">
                <a:solidFill>
                  <a:srgbClr val="3C3C50"/>
                </a:solidFill>
                <a:latin typeface="Cormorant Garamond Bold"/>
                <a:ea typeface="Cormorant Garamond Bold"/>
                <a:cs typeface="Cormorant Garamond Bold"/>
                <a:sym typeface="Cormorant Garamond Bold"/>
              </a:rPr>
              <a:t>ML Model Integration</a:t>
            </a:r>
          </a:p>
        </p:txBody>
      </p:sp>
      <p:sp>
        <p:nvSpPr>
          <p:cNvPr name="TextBox 48" id="48"/>
          <p:cNvSpPr txBox="true"/>
          <p:nvPr/>
        </p:nvSpPr>
        <p:spPr>
          <a:xfrm rot="0">
            <a:off x="1028700" y="7013347"/>
            <a:ext cx="2408529" cy="1990090"/>
          </a:xfrm>
          <a:prstGeom prst="rect">
            <a:avLst/>
          </a:prstGeom>
        </p:spPr>
        <p:txBody>
          <a:bodyPr anchor="t" rtlCol="false" tIns="0" lIns="0" bIns="0" rIns="0">
            <a:spAutoFit/>
          </a:bodyPr>
          <a:lstStyle/>
          <a:p>
            <a:pPr algn="ctr">
              <a:lnSpc>
                <a:spcPts val="2659"/>
              </a:lnSpc>
            </a:pPr>
            <a:r>
              <a:rPr lang="en-US" sz="1899">
                <a:solidFill>
                  <a:srgbClr val="5F6075"/>
                </a:solidFill>
                <a:latin typeface="Cormorant Garamond"/>
                <a:ea typeface="Cormorant Garamond"/>
                <a:cs typeface="Cormorant Garamond"/>
                <a:sym typeface="Cormorant Garamond"/>
              </a:rPr>
              <a:t>Implemented zoom-level based crime clustering</a:t>
            </a:r>
          </a:p>
          <a:p>
            <a:pPr algn="ctr">
              <a:lnSpc>
                <a:spcPts val="2659"/>
              </a:lnSpc>
            </a:pPr>
            <a:r>
              <a:rPr lang="en-US" sz="1899">
                <a:solidFill>
                  <a:srgbClr val="5F6075"/>
                </a:solidFill>
                <a:latin typeface="Cormorant Garamond"/>
                <a:ea typeface="Cormorant Garamond"/>
                <a:cs typeface="Cormorant Garamond"/>
                <a:sym typeface="Cormorant Garamond"/>
              </a:rPr>
              <a:t> to enhance readability and focus on local risk zones.</a:t>
            </a:r>
          </a:p>
          <a:p>
            <a:pPr algn="ctr">
              <a:lnSpc>
                <a:spcPts val="2659"/>
              </a:lnSpc>
            </a:pPr>
          </a:p>
        </p:txBody>
      </p:sp>
      <p:sp>
        <p:nvSpPr>
          <p:cNvPr name="TextBox 49" id="49"/>
          <p:cNvSpPr txBox="true"/>
          <p:nvPr/>
        </p:nvSpPr>
        <p:spPr>
          <a:xfrm rot="0">
            <a:off x="3692654" y="7013347"/>
            <a:ext cx="2408529" cy="1990090"/>
          </a:xfrm>
          <a:prstGeom prst="rect">
            <a:avLst/>
          </a:prstGeom>
        </p:spPr>
        <p:txBody>
          <a:bodyPr anchor="t" rtlCol="false" tIns="0" lIns="0" bIns="0" rIns="0">
            <a:spAutoFit/>
          </a:bodyPr>
          <a:lstStyle/>
          <a:p>
            <a:pPr algn="ctr">
              <a:lnSpc>
                <a:spcPts val="2659"/>
              </a:lnSpc>
            </a:pPr>
            <a:r>
              <a:rPr lang="en-US" sz="1899">
                <a:solidFill>
                  <a:srgbClr val="5F6075"/>
                </a:solidFill>
                <a:latin typeface="Cormorant Garamond"/>
                <a:ea typeface="Cormorant Garamond"/>
                <a:cs typeface="Cormorant Garamond"/>
                <a:sym typeface="Cormorant Garamond"/>
              </a:rPr>
              <a:t>ntegrated urgency classification and ETA prediction</a:t>
            </a:r>
          </a:p>
          <a:p>
            <a:pPr algn="ctr">
              <a:lnSpc>
                <a:spcPts val="2659"/>
              </a:lnSpc>
            </a:pPr>
            <a:r>
              <a:rPr lang="en-US" sz="1899">
                <a:solidFill>
                  <a:srgbClr val="5F6075"/>
                </a:solidFill>
                <a:latin typeface="Cormorant Garamond"/>
                <a:ea typeface="Cormorant Garamond"/>
                <a:cs typeface="Cormorant Garamond"/>
                <a:sym typeface="Cormorant Garamond"/>
              </a:rPr>
              <a:t> to provide intelligent feedback during crime reporting.</a:t>
            </a:r>
          </a:p>
        </p:txBody>
      </p:sp>
      <p:sp>
        <p:nvSpPr>
          <p:cNvPr name="TextBox 50" id="50"/>
          <p:cNvSpPr txBox="true"/>
          <p:nvPr/>
        </p:nvSpPr>
        <p:spPr>
          <a:xfrm rot="0">
            <a:off x="6710189" y="5921782"/>
            <a:ext cx="1952516" cy="824865"/>
          </a:xfrm>
          <a:prstGeom prst="rect">
            <a:avLst/>
          </a:prstGeom>
        </p:spPr>
        <p:txBody>
          <a:bodyPr anchor="t" rtlCol="false" tIns="0" lIns="0" bIns="0" rIns="0">
            <a:spAutoFit/>
          </a:bodyPr>
          <a:lstStyle/>
          <a:p>
            <a:pPr algn="ctr">
              <a:lnSpc>
                <a:spcPts val="3359"/>
              </a:lnSpc>
            </a:pPr>
            <a:r>
              <a:rPr lang="en-US" sz="2399" b="true">
                <a:solidFill>
                  <a:srgbClr val="3C3C50"/>
                </a:solidFill>
                <a:latin typeface="Cormorant Garamond Bold"/>
                <a:ea typeface="Cormorant Garamond Bold"/>
                <a:cs typeface="Cormorant Garamond Bold"/>
                <a:sym typeface="Cormorant Garamond Bold"/>
              </a:rPr>
              <a:t>Safe Route Suggestion</a:t>
            </a:r>
          </a:p>
        </p:txBody>
      </p:sp>
      <p:sp>
        <p:nvSpPr>
          <p:cNvPr name="TextBox 51" id="51"/>
          <p:cNvSpPr txBox="true"/>
          <p:nvPr/>
        </p:nvSpPr>
        <p:spPr>
          <a:xfrm rot="0">
            <a:off x="6497270" y="7013347"/>
            <a:ext cx="2408529" cy="1323340"/>
          </a:xfrm>
          <a:prstGeom prst="rect">
            <a:avLst/>
          </a:prstGeom>
        </p:spPr>
        <p:txBody>
          <a:bodyPr anchor="t" rtlCol="false" tIns="0" lIns="0" bIns="0" rIns="0">
            <a:spAutoFit/>
          </a:bodyPr>
          <a:lstStyle/>
          <a:p>
            <a:pPr algn="ctr">
              <a:lnSpc>
                <a:spcPts val="2659"/>
              </a:lnSpc>
            </a:pPr>
            <a:r>
              <a:rPr lang="en-US" sz="1899">
                <a:solidFill>
                  <a:srgbClr val="5F6075"/>
                </a:solidFill>
                <a:latin typeface="Cormorant Garamond"/>
                <a:ea typeface="Cormorant Garamond"/>
                <a:cs typeface="Cormorant Garamond"/>
                <a:sym typeface="Cormorant Garamond"/>
              </a:rPr>
              <a:t>Developed route advisor to suggest safer paths</a:t>
            </a:r>
          </a:p>
          <a:p>
            <a:pPr algn="ctr">
              <a:lnSpc>
                <a:spcPts val="2659"/>
              </a:lnSpc>
            </a:pPr>
            <a:r>
              <a:rPr lang="en-US" sz="1899">
                <a:solidFill>
                  <a:srgbClr val="5F6075"/>
                </a:solidFill>
                <a:latin typeface="Cormorant Garamond"/>
                <a:ea typeface="Cormorant Garamond"/>
                <a:cs typeface="Cormorant Garamond"/>
                <a:sym typeface="Cormorant Garamond"/>
              </a:rPr>
              <a:t> based on nearby crime concentration.</a:t>
            </a:r>
          </a:p>
        </p:txBody>
      </p:sp>
      <p:sp>
        <p:nvSpPr>
          <p:cNvPr name="TextBox 52" id="52"/>
          <p:cNvSpPr txBox="true"/>
          <p:nvPr/>
        </p:nvSpPr>
        <p:spPr>
          <a:xfrm rot="0">
            <a:off x="9533855" y="6130509"/>
            <a:ext cx="1952516" cy="405765"/>
          </a:xfrm>
          <a:prstGeom prst="rect">
            <a:avLst/>
          </a:prstGeom>
        </p:spPr>
        <p:txBody>
          <a:bodyPr anchor="t" rtlCol="false" tIns="0" lIns="0" bIns="0" rIns="0">
            <a:spAutoFit/>
          </a:bodyPr>
          <a:lstStyle/>
          <a:p>
            <a:pPr algn="ctr">
              <a:lnSpc>
                <a:spcPts val="3359"/>
              </a:lnSpc>
            </a:pPr>
            <a:r>
              <a:rPr lang="en-US" sz="2399" b="true">
                <a:solidFill>
                  <a:srgbClr val="3C3C50"/>
                </a:solidFill>
                <a:latin typeface="Cormorant Garamond Bold"/>
                <a:ea typeface="Cormorant Garamond Bold"/>
                <a:cs typeface="Cormorant Garamond Bold"/>
                <a:sym typeface="Cormorant Garamond Bold"/>
              </a:rPr>
              <a:t>Smart Alerts</a:t>
            </a:r>
          </a:p>
        </p:txBody>
      </p:sp>
      <p:sp>
        <p:nvSpPr>
          <p:cNvPr name="TextBox 53" id="53"/>
          <p:cNvSpPr txBox="true"/>
          <p:nvPr/>
        </p:nvSpPr>
        <p:spPr>
          <a:xfrm rot="0">
            <a:off x="9305849" y="7013347"/>
            <a:ext cx="2408529" cy="1323340"/>
          </a:xfrm>
          <a:prstGeom prst="rect">
            <a:avLst/>
          </a:prstGeom>
        </p:spPr>
        <p:txBody>
          <a:bodyPr anchor="t" rtlCol="false" tIns="0" lIns="0" bIns="0" rIns="0">
            <a:spAutoFit/>
          </a:bodyPr>
          <a:lstStyle/>
          <a:p>
            <a:pPr algn="ctr">
              <a:lnSpc>
                <a:spcPts val="2659"/>
              </a:lnSpc>
            </a:pPr>
            <a:r>
              <a:rPr lang="en-US" sz="1899">
                <a:solidFill>
                  <a:srgbClr val="5F6075"/>
                </a:solidFill>
                <a:latin typeface="Cormorant Garamond"/>
                <a:ea typeface="Cormorant Garamond"/>
                <a:cs typeface="Cormorant Garamond"/>
                <a:sym typeface="Cormorant Garamond"/>
              </a:rPr>
              <a:t>Introduced top-banner alerts when recent crime</a:t>
            </a:r>
          </a:p>
          <a:p>
            <a:pPr algn="ctr">
              <a:lnSpc>
                <a:spcPts val="2659"/>
              </a:lnSpc>
            </a:pPr>
            <a:r>
              <a:rPr lang="en-US" sz="1899">
                <a:solidFill>
                  <a:srgbClr val="5F6075"/>
                </a:solidFill>
                <a:latin typeface="Cormorant Garamond"/>
                <a:ea typeface="Cormorant Garamond"/>
                <a:cs typeface="Cormorant Garamond"/>
                <a:sym typeface="Cormorant Garamond"/>
              </a:rPr>
              <a:t> density exceeds a safe threshold near the user.</a:t>
            </a:r>
          </a:p>
        </p:txBody>
      </p:sp>
      <p:sp>
        <p:nvSpPr>
          <p:cNvPr name="TextBox 54" id="54"/>
          <p:cNvSpPr txBox="true"/>
          <p:nvPr/>
        </p:nvSpPr>
        <p:spPr>
          <a:xfrm rot="0">
            <a:off x="12289248" y="5921782"/>
            <a:ext cx="2180523" cy="405765"/>
          </a:xfrm>
          <a:prstGeom prst="rect">
            <a:avLst/>
          </a:prstGeom>
        </p:spPr>
        <p:txBody>
          <a:bodyPr anchor="t" rtlCol="false" tIns="0" lIns="0" bIns="0" rIns="0">
            <a:spAutoFit/>
          </a:bodyPr>
          <a:lstStyle/>
          <a:p>
            <a:pPr algn="ctr">
              <a:lnSpc>
                <a:spcPts val="3359"/>
              </a:lnSpc>
            </a:pPr>
            <a:r>
              <a:rPr lang="en-US" sz="2399" b="true">
                <a:solidFill>
                  <a:srgbClr val="3C3C50"/>
                </a:solidFill>
                <a:latin typeface="Cormorant Garamond Bold"/>
                <a:ea typeface="Cormorant Garamond Bold"/>
                <a:cs typeface="Cormorant Garamond Bold"/>
                <a:sym typeface="Cormorant Garamond Bold"/>
              </a:rPr>
              <a:t>UI Enhancements</a:t>
            </a:r>
          </a:p>
        </p:txBody>
      </p:sp>
      <p:sp>
        <p:nvSpPr>
          <p:cNvPr name="TextBox 55" id="55"/>
          <p:cNvSpPr txBox="true"/>
          <p:nvPr/>
        </p:nvSpPr>
        <p:spPr>
          <a:xfrm rot="0">
            <a:off x="12114428" y="7013347"/>
            <a:ext cx="2408529" cy="1990090"/>
          </a:xfrm>
          <a:prstGeom prst="rect">
            <a:avLst/>
          </a:prstGeom>
        </p:spPr>
        <p:txBody>
          <a:bodyPr anchor="t" rtlCol="false" tIns="0" lIns="0" bIns="0" rIns="0">
            <a:spAutoFit/>
          </a:bodyPr>
          <a:lstStyle/>
          <a:p>
            <a:pPr algn="ctr">
              <a:lnSpc>
                <a:spcPts val="2659"/>
              </a:lnSpc>
            </a:pPr>
            <a:r>
              <a:rPr lang="en-US" sz="1899">
                <a:solidFill>
                  <a:srgbClr val="5F6075"/>
                </a:solidFill>
                <a:latin typeface="Cormorant Garamond"/>
                <a:ea typeface="Cormorant Garamond"/>
                <a:cs typeface="Cormorant Garamond"/>
                <a:sym typeface="Cormorant Garamond"/>
              </a:rPr>
              <a:t>Reorganized crime report form placement and added</a:t>
            </a:r>
          </a:p>
          <a:p>
            <a:pPr algn="ctr">
              <a:lnSpc>
                <a:spcPts val="2659"/>
              </a:lnSpc>
            </a:pPr>
            <a:r>
              <a:rPr lang="en-US" sz="1899">
                <a:solidFill>
                  <a:srgbClr val="5F6075"/>
                </a:solidFill>
                <a:latin typeface="Cormorant Garamond"/>
                <a:ea typeface="Cormorant Garamond"/>
                <a:cs typeface="Cormorant Garamond"/>
                <a:sym typeface="Cormorant Garamond"/>
              </a:rPr>
              <a:t> polygon overlays with gradient fill for crime zones.</a:t>
            </a:r>
          </a:p>
        </p:txBody>
      </p:sp>
      <p:sp>
        <p:nvSpPr>
          <p:cNvPr name="TextBox 56" id="56"/>
          <p:cNvSpPr txBox="true"/>
          <p:nvPr/>
        </p:nvSpPr>
        <p:spPr>
          <a:xfrm rot="0">
            <a:off x="15078777" y="5921782"/>
            <a:ext cx="1952516" cy="824865"/>
          </a:xfrm>
          <a:prstGeom prst="rect">
            <a:avLst/>
          </a:prstGeom>
        </p:spPr>
        <p:txBody>
          <a:bodyPr anchor="t" rtlCol="false" tIns="0" lIns="0" bIns="0" rIns="0">
            <a:spAutoFit/>
          </a:bodyPr>
          <a:lstStyle/>
          <a:p>
            <a:pPr algn="ctr">
              <a:lnSpc>
                <a:spcPts val="3359"/>
              </a:lnSpc>
            </a:pPr>
            <a:r>
              <a:rPr lang="en-US" sz="2399" b="true">
                <a:solidFill>
                  <a:srgbClr val="3C3C50"/>
                </a:solidFill>
                <a:latin typeface="Cormorant Garamond Bold"/>
                <a:ea typeface="Cormorant Garamond Bold"/>
                <a:cs typeface="Cormorant Garamond Bold"/>
                <a:sym typeface="Cormorant Garamond Bold"/>
              </a:rPr>
              <a:t>Live Crime Feed</a:t>
            </a:r>
          </a:p>
        </p:txBody>
      </p:sp>
      <p:sp>
        <p:nvSpPr>
          <p:cNvPr name="TextBox 57" id="57"/>
          <p:cNvSpPr txBox="true"/>
          <p:nvPr/>
        </p:nvSpPr>
        <p:spPr>
          <a:xfrm rot="0">
            <a:off x="14923007" y="7013347"/>
            <a:ext cx="2408529" cy="1656715"/>
          </a:xfrm>
          <a:prstGeom prst="rect">
            <a:avLst/>
          </a:prstGeom>
        </p:spPr>
        <p:txBody>
          <a:bodyPr anchor="t" rtlCol="false" tIns="0" lIns="0" bIns="0" rIns="0">
            <a:spAutoFit/>
          </a:bodyPr>
          <a:lstStyle/>
          <a:p>
            <a:pPr algn="ctr">
              <a:lnSpc>
                <a:spcPts val="2659"/>
              </a:lnSpc>
            </a:pPr>
            <a:r>
              <a:rPr lang="en-US" sz="1899">
                <a:solidFill>
                  <a:srgbClr val="5F6075"/>
                </a:solidFill>
                <a:latin typeface="Cormorant Garamond"/>
                <a:ea typeface="Cormorant Garamond"/>
                <a:cs typeface="Cormorant Garamond"/>
                <a:sym typeface="Cormorant Garamond"/>
              </a:rPr>
              <a:t>Built a live, scrollable crime feed with timestamps</a:t>
            </a:r>
          </a:p>
          <a:p>
            <a:pPr algn="ctr">
              <a:lnSpc>
                <a:spcPts val="2659"/>
              </a:lnSpc>
            </a:pPr>
            <a:r>
              <a:rPr lang="en-US" sz="1899">
                <a:solidFill>
                  <a:srgbClr val="5F6075"/>
                </a:solidFill>
                <a:latin typeface="Cormorant Garamond"/>
                <a:ea typeface="Cormorant Garamond"/>
                <a:cs typeface="Cormorant Garamond"/>
                <a:sym typeface="Cormorant Garamond"/>
              </a:rPr>
              <a:t> to keep users informed of nearby incidents.</a:t>
            </a:r>
          </a:p>
        </p:txBody>
      </p:sp>
      <p:sp>
        <p:nvSpPr>
          <p:cNvPr name="TextBox 58" id="58"/>
          <p:cNvSpPr txBox="true"/>
          <p:nvPr/>
        </p:nvSpPr>
        <p:spPr>
          <a:xfrm rot="0">
            <a:off x="1588345" y="5235566"/>
            <a:ext cx="1038806" cy="389256"/>
          </a:xfrm>
          <a:prstGeom prst="rect">
            <a:avLst/>
          </a:prstGeom>
        </p:spPr>
        <p:txBody>
          <a:bodyPr anchor="t" rtlCol="false" tIns="0" lIns="0" bIns="0" rIns="0">
            <a:spAutoFit/>
          </a:bodyPr>
          <a:lstStyle/>
          <a:p>
            <a:pPr algn="ctr">
              <a:lnSpc>
                <a:spcPts val="3219"/>
              </a:lnSpc>
            </a:pPr>
            <a:r>
              <a:rPr lang="en-US" sz="2299" b="true">
                <a:solidFill>
                  <a:srgbClr val="FFFFFF"/>
                </a:solidFill>
                <a:latin typeface="Cormorant Garamond Bold"/>
                <a:ea typeface="Cormorant Garamond Bold"/>
                <a:cs typeface="Cormorant Garamond Bold"/>
                <a:sym typeface="Cormorant Garamond Bold"/>
              </a:rPr>
              <a:t>sprint 2</a:t>
            </a:r>
          </a:p>
        </p:txBody>
      </p:sp>
      <p:sp>
        <p:nvSpPr>
          <p:cNvPr name="TextBox 59" id="59"/>
          <p:cNvSpPr txBox="true"/>
          <p:nvPr/>
        </p:nvSpPr>
        <p:spPr>
          <a:xfrm rot="0">
            <a:off x="4377516" y="5238164"/>
            <a:ext cx="1038806" cy="389255"/>
          </a:xfrm>
          <a:prstGeom prst="rect">
            <a:avLst/>
          </a:prstGeom>
        </p:spPr>
        <p:txBody>
          <a:bodyPr anchor="t" rtlCol="false" tIns="0" lIns="0" bIns="0" rIns="0">
            <a:spAutoFit/>
          </a:bodyPr>
          <a:lstStyle/>
          <a:p>
            <a:pPr algn="ctr">
              <a:lnSpc>
                <a:spcPts val="3219"/>
              </a:lnSpc>
            </a:pPr>
            <a:r>
              <a:rPr lang="en-US" sz="2299" b="true">
                <a:solidFill>
                  <a:srgbClr val="FFFFFF"/>
                </a:solidFill>
                <a:latin typeface="Cormorant Garamond Bold"/>
                <a:ea typeface="Cormorant Garamond Bold"/>
                <a:cs typeface="Cormorant Garamond Bold"/>
                <a:sym typeface="Cormorant Garamond Bold"/>
              </a:rPr>
              <a:t>sprint 3</a:t>
            </a:r>
          </a:p>
        </p:txBody>
      </p:sp>
      <p:sp>
        <p:nvSpPr>
          <p:cNvPr name="TextBox 60" id="60"/>
          <p:cNvSpPr txBox="true"/>
          <p:nvPr/>
        </p:nvSpPr>
        <p:spPr>
          <a:xfrm rot="0">
            <a:off x="7167045" y="5238164"/>
            <a:ext cx="1038806" cy="389255"/>
          </a:xfrm>
          <a:prstGeom prst="rect">
            <a:avLst/>
          </a:prstGeom>
        </p:spPr>
        <p:txBody>
          <a:bodyPr anchor="t" rtlCol="false" tIns="0" lIns="0" bIns="0" rIns="0">
            <a:spAutoFit/>
          </a:bodyPr>
          <a:lstStyle/>
          <a:p>
            <a:pPr algn="ctr">
              <a:lnSpc>
                <a:spcPts val="3219"/>
              </a:lnSpc>
            </a:pPr>
            <a:r>
              <a:rPr lang="en-US" sz="2299" b="true">
                <a:solidFill>
                  <a:srgbClr val="FFFFFF"/>
                </a:solidFill>
                <a:latin typeface="Cormorant Garamond Bold"/>
                <a:ea typeface="Cormorant Garamond Bold"/>
                <a:cs typeface="Cormorant Garamond Bold"/>
                <a:sym typeface="Cormorant Garamond Bold"/>
              </a:rPr>
              <a:t>sprint 4</a:t>
            </a:r>
          </a:p>
        </p:txBody>
      </p:sp>
      <p:sp>
        <p:nvSpPr>
          <p:cNvPr name="TextBox 61" id="61"/>
          <p:cNvSpPr txBox="true"/>
          <p:nvPr/>
        </p:nvSpPr>
        <p:spPr>
          <a:xfrm rot="0">
            <a:off x="9969205" y="5232074"/>
            <a:ext cx="1038806" cy="389256"/>
          </a:xfrm>
          <a:prstGeom prst="rect">
            <a:avLst/>
          </a:prstGeom>
        </p:spPr>
        <p:txBody>
          <a:bodyPr anchor="t" rtlCol="false" tIns="0" lIns="0" bIns="0" rIns="0">
            <a:spAutoFit/>
          </a:bodyPr>
          <a:lstStyle/>
          <a:p>
            <a:pPr algn="ctr">
              <a:lnSpc>
                <a:spcPts val="3219"/>
              </a:lnSpc>
            </a:pPr>
            <a:r>
              <a:rPr lang="en-US" sz="2299" b="true">
                <a:solidFill>
                  <a:srgbClr val="FFFFFF"/>
                </a:solidFill>
                <a:latin typeface="Cormorant Garamond Bold"/>
                <a:ea typeface="Cormorant Garamond Bold"/>
                <a:cs typeface="Cormorant Garamond Bold"/>
                <a:sym typeface="Cormorant Garamond Bold"/>
              </a:rPr>
              <a:t>sprint 5</a:t>
            </a:r>
          </a:p>
        </p:txBody>
      </p:sp>
      <p:sp>
        <p:nvSpPr>
          <p:cNvPr name="TextBox 62" id="62"/>
          <p:cNvSpPr txBox="true"/>
          <p:nvPr/>
        </p:nvSpPr>
        <p:spPr>
          <a:xfrm rot="0">
            <a:off x="12746103" y="5190443"/>
            <a:ext cx="1038806" cy="389256"/>
          </a:xfrm>
          <a:prstGeom prst="rect">
            <a:avLst/>
          </a:prstGeom>
        </p:spPr>
        <p:txBody>
          <a:bodyPr anchor="t" rtlCol="false" tIns="0" lIns="0" bIns="0" rIns="0">
            <a:spAutoFit/>
          </a:bodyPr>
          <a:lstStyle/>
          <a:p>
            <a:pPr algn="ctr">
              <a:lnSpc>
                <a:spcPts val="3219"/>
              </a:lnSpc>
            </a:pPr>
            <a:r>
              <a:rPr lang="en-US" sz="2299" b="true">
                <a:solidFill>
                  <a:srgbClr val="FFFFFF"/>
                </a:solidFill>
                <a:latin typeface="Cormorant Garamond Bold"/>
                <a:ea typeface="Cormorant Garamond Bold"/>
                <a:cs typeface="Cormorant Garamond Bold"/>
                <a:sym typeface="Cormorant Garamond Bold"/>
              </a:rPr>
              <a:t>sprint 6</a:t>
            </a:r>
          </a:p>
        </p:txBody>
      </p:sp>
      <p:sp>
        <p:nvSpPr>
          <p:cNvPr name="TextBox 63" id="63"/>
          <p:cNvSpPr txBox="true"/>
          <p:nvPr/>
        </p:nvSpPr>
        <p:spPr>
          <a:xfrm rot="0">
            <a:off x="15546096" y="5232074"/>
            <a:ext cx="1038806" cy="389256"/>
          </a:xfrm>
          <a:prstGeom prst="rect">
            <a:avLst/>
          </a:prstGeom>
        </p:spPr>
        <p:txBody>
          <a:bodyPr anchor="t" rtlCol="false" tIns="0" lIns="0" bIns="0" rIns="0">
            <a:spAutoFit/>
          </a:bodyPr>
          <a:lstStyle/>
          <a:p>
            <a:pPr algn="ctr">
              <a:lnSpc>
                <a:spcPts val="3219"/>
              </a:lnSpc>
            </a:pPr>
            <a:r>
              <a:rPr lang="en-US" sz="2299" b="true">
                <a:solidFill>
                  <a:srgbClr val="FFFFFF"/>
                </a:solidFill>
                <a:latin typeface="Cormorant Garamond Bold"/>
                <a:ea typeface="Cormorant Garamond Bold"/>
                <a:cs typeface="Cormorant Garamond Bold"/>
                <a:sym typeface="Cormorant Garamond Bold"/>
              </a:rPr>
              <a:t>STEP 7</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83854" y="4017122"/>
            <a:ext cx="4129818" cy="4114800"/>
          </a:xfrm>
          <a:custGeom>
            <a:avLst/>
            <a:gdLst/>
            <a:ahLst/>
            <a:cxnLst/>
            <a:rect r="r" b="b" t="t" l="l"/>
            <a:pathLst>
              <a:path h="4114800" w="4129818">
                <a:moveTo>
                  <a:pt x="0" y="0"/>
                </a:moveTo>
                <a:lnTo>
                  <a:pt x="4129817" y="0"/>
                </a:lnTo>
                <a:lnTo>
                  <a:pt x="41298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39238" y="4916805"/>
            <a:ext cx="9525" cy="405765"/>
          </a:xfrm>
          <a:prstGeom prst="rect">
            <a:avLst/>
          </a:prstGeom>
        </p:spPr>
        <p:txBody>
          <a:bodyPr anchor="t" rtlCol="false" tIns="0" lIns="0" bIns="0" rIns="0">
            <a:spAutoFit/>
          </a:bodyPr>
          <a:lstStyle/>
          <a:p>
            <a:pPr algn="ctr">
              <a:lnSpc>
                <a:spcPts val="3359"/>
              </a:lnSpc>
              <a:spcBef>
                <a:spcPct val="0"/>
              </a:spcBef>
            </a:pPr>
          </a:p>
        </p:txBody>
      </p:sp>
      <p:sp>
        <p:nvSpPr>
          <p:cNvPr name="TextBox 4" id="4"/>
          <p:cNvSpPr txBox="true"/>
          <p:nvPr/>
        </p:nvSpPr>
        <p:spPr>
          <a:xfrm rot="0">
            <a:off x="2058841" y="866775"/>
            <a:ext cx="6386364" cy="1467481"/>
          </a:xfrm>
          <a:prstGeom prst="rect">
            <a:avLst/>
          </a:prstGeom>
        </p:spPr>
        <p:txBody>
          <a:bodyPr anchor="t" rtlCol="false" tIns="0" lIns="0" bIns="0" rIns="0">
            <a:spAutoFit/>
          </a:bodyPr>
          <a:lstStyle/>
          <a:p>
            <a:pPr algn="ctr">
              <a:lnSpc>
                <a:spcPts val="12040"/>
              </a:lnSpc>
            </a:pPr>
            <a:r>
              <a:rPr lang="en-US" b="true" sz="8600" i="true">
                <a:solidFill>
                  <a:srgbClr val="404727"/>
                </a:solidFill>
                <a:latin typeface="Cormorant Garamond Bold Italics"/>
                <a:ea typeface="Cormorant Garamond Bold Italics"/>
                <a:cs typeface="Cormorant Garamond Bold Italics"/>
                <a:sym typeface="Cormorant Garamond Bold Italics"/>
              </a:rPr>
              <a:t>Any Questions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486400" y="3294706"/>
            <a:ext cx="7315200" cy="3697588"/>
          </a:xfrm>
          <a:custGeom>
            <a:avLst/>
            <a:gdLst/>
            <a:ahLst/>
            <a:cxnLst/>
            <a:rect r="r" b="b" t="t" l="l"/>
            <a:pathLst>
              <a:path h="3697588" w="7315200">
                <a:moveTo>
                  <a:pt x="0" y="0"/>
                </a:moveTo>
                <a:lnTo>
                  <a:pt x="7315200" y="0"/>
                </a:lnTo>
                <a:lnTo>
                  <a:pt x="7315200" y="3697588"/>
                </a:lnTo>
                <a:lnTo>
                  <a:pt x="0" y="3697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929289" y="733567"/>
            <a:ext cx="4429423" cy="1566544"/>
          </a:xfrm>
          <a:prstGeom prst="rect">
            <a:avLst/>
          </a:prstGeom>
        </p:spPr>
        <p:txBody>
          <a:bodyPr anchor="t" rtlCol="false" tIns="0" lIns="0" bIns="0" rIns="0">
            <a:spAutoFit/>
          </a:bodyPr>
          <a:lstStyle/>
          <a:p>
            <a:pPr algn="ctr">
              <a:lnSpc>
                <a:spcPts val="12880"/>
              </a:lnSpc>
            </a:pPr>
            <a:r>
              <a:rPr lang="en-US" b="true" sz="9200" i="true">
                <a:solidFill>
                  <a:srgbClr val="50593D"/>
                </a:solidFill>
                <a:latin typeface="Cormorant Garamond Bold Italics"/>
                <a:ea typeface="Cormorant Garamond Bold Italics"/>
                <a:cs typeface="Cormorant Garamond Bold Italics"/>
                <a:sym typeface="Cormorant Garamond Bold Italics"/>
              </a:rPr>
              <a:t>Feedback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3" id="3"/>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507835" y="2050476"/>
            <a:ext cx="1317970" cy="4303575"/>
          </a:xfrm>
          <a:custGeom>
            <a:avLst/>
            <a:gdLst/>
            <a:ahLst/>
            <a:cxnLst/>
            <a:rect r="r" b="b" t="t" l="l"/>
            <a:pathLst>
              <a:path h="4303575" w="1317970">
                <a:moveTo>
                  <a:pt x="0" y="0"/>
                </a:moveTo>
                <a:lnTo>
                  <a:pt x="1317970" y="0"/>
                </a:lnTo>
                <a:lnTo>
                  <a:pt x="1317970" y="4303575"/>
                </a:lnTo>
                <a:lnTo>
                  <a:pt x="0" y="4303575"/>
                </a:lnTo>
                <a:lnTo>
                  <a:pt x="0" y="0"/>
                </a:lnTo>
                <a:close/>
              </a:path>
            </a:pathLst>
          </a:custGeom>
          <a:blipFill>
            <a:blip r:embed="rId4"/>
            <a:stretch>
              <a:fillRect l="0" t="0" r="0" b="0"/>
            </a:stretch>
          </a:blipFill>
        </p:spPr>
      </p:sp>
      <p:sp>
        <p:nvSpPr>
          <p:cNvPr name="TextBox 7" id="7"/>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2520105" y="623722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34915"/>
            <a:ext cx="14656892" cy="2734944"/>
          </a:xfrm>
          <a:prstGeom prst="rect">
            <a:avLst/>
          </a:prstGeom>
        </p:spPr>
        <p:txBody>
          <a:bodyPr anchor="t" rtlCol="false" tIns="0" lIns="0" bIns="0" rIns="0">
            <a:spAutoFit/>
          </a:bodyPr>
          <a:lstStyle/>
          <a:p>
            <a:pPr algn="l">
              <a:lnSpc>
                <a:spcPts val="7280"/>
              </a:lnSpc>
            </a:pPr>
            <a:r>
              <a:rPr lang="en-US" sz="5200" i="true" b="true">
                <a:solidFill>
                  <a:srgbClr val="0F4662"/>
                </a:solidFill>
                <a:latin typeface="Cormorant Garamond Bold Italics"/>
                <a:ea typeface="Cormorant Garamond Bold Italics"/>
                <a:cs typeface="Cormorant Garamond Bold Italics"/>
                <a:sym typeface="Cormorant Garamond Bold Italics"/>
              </a:rPr>
              <a:t>Project Overview – TravelAware</a:t>
            </a:r>
          </a:p>
          <a:p>
            <a:pPr algn="l">
              <a:lnSpc>
                <a:spcPts val="7280"/>
              </a:lnSpc>
            </a:pPr>
            <a:r>
              <a:rPr lang="en-US" sz="5200" i="true" b="true">
                <a:solidFill>
                  <a:srgbClr val="0F4662"/>
                </a:solidFill>
                <a:latin typeface="Cormorant Garamond Bold Italics"/>
                <a:ea typeface="Cormorant Garamond Bold Italics"/>
                <a:cs typeface="Cormorant Garamond Bold Italics"/>
                <a:sym typeface="Cormorant Garamond Bold Italics"/>
              </a:rPr>
              <a:t>TravelAware: Crime Level Detection &amp; Hotspot Prototype</a:t>
            </a:r>
          </a:p>
          <a:p>
            <a:pPr algn="l" marL="0" indent="0" lvl="0">
              <a:lnSpc>
                <a:spcPts val="7280"/>
              </a:lnSpc>
              <a:spcBef>
                <a:spcPct val="0"/>
              </a:spcBef>
            </a:pPr>
          </a:p>
        </p:txBody>
      </p:sp>
      <p:sp>
        <p:nvSpPr>
          <p:cNvPr name="TextBox 4" id="4"/>
          <p:cNvSpPr txBox="true"/>
          <p:nvPr/>
        </p:nvSpPr>
        <p:spPr>
          <a:xfrm rot="0">
            <a:off x="1028700" y="3066065"/>
            <a:ext cx="11664702" cy="2077435"/>
          </a:xfrm>
          <a:prstGeom prst="rect">
            <a:avLst/>
          </a:prstGeom>
        </p:spPr>
        <p:txBody>
          <a:bodyPr anchor="t" rtlCol="false" tIns="0" lIns="0" bIns="0" rIns="0">
            <a:spAutoFit/>
          </a:bodyPr>
          <a:lstStyle/>
          <a:p>
            <a:pPr algn="l">
              <a:lnSpc>
                <a:spcPts val="4145"/>
              </a:lnSpc>
            </a:pPr>
            <a:r>
              <a:rPr lang="en-US" b="true" sz="2961" strike="noStrike" u="none">
                <a:solidFill>
                  <a:srgbClr val="0F4662"/>
                </a:solidFill>
                <a:latin typeface="Cormorant Garamond Bold"/>
                <a:ea typeface="Cormorant Garamond Bold"/>
                <a:cs typeface="Cormorant Garamond Bold"/>
                <a:sym typeface="Cormorant Garamond Bold"/>
              </a:rPr>
              <a:t>Key Points:</a:t>
            </a:r>
          </a:p>
          <a:p>
            <a:pPr algn="ctr" marL="639325" indent="-319663" lvl="1">
              <a:lnSpc>
                <a:spcPts val="4145"/>
              </a:lnSpc>
              <a:buAutoNum type="arabicPeriod" startAt="1"/>
            </a:pPr>
            <a:r>
              <a:rPr lang="en-US" sz="2961" strike="noStrike" u="none">
                <a:solidFill>
                  <a:srgbClr val="0F4662"/>
                </a:solidFill>
                <a:latin typeface="Cormorant Garamond"/>
                <a:ea typeface="Cormorant Garamond"/>
                <a:cs typeface="Cormorant Garamond"/>
                <a:sym typeface="Cormorant Garamond"/>
              </a:rPr>
              <a:t> </a:t>
            </a:r>
            <a:r>
              <a:rPr lang="en-US" sz="2961" strike="noStrike" u="none">
                <a:solidFill>
                  <a:srgbClr val="0F4662"/>
                </a:solidFill>
                <a:latin typeface="Cormorant Garamond"/>
                <a:ea typeface="Cormorant Garamond"/>
                <a:cs typeface="Cormorant Garamond"/>
                <a:sym typeface="Cormorant Garamond"/>
              </a:rPr>
              <a:t>Focused on enhancing public safety for tourists and international students.</a:t>
            </a:r>
          </a:p>
          <a:p>
            <a:pPr algn="l" marL="639325" indent="-319663" lvl="1">
              <a:lnSpc>
                <a:spcPts val="4145"/>
              </a:lnSpc>
              <a:buAutoNum type="arabicPeriod" startAt="1"/>
            </a:pPr>
            <a:r>
              <a:rPr lang="en-US" sz="2961" strike="noStrike" u="none">
                <a:solidFill>
                  <a:srgbClr val="0F4662"/>
                </a:solidFill>
                <a:latin typeface="Cormorant Garamond"/>
                <a:ea typeface="Cormorant Garamond"/>
                <a:cs typeface="Cormorant Garamond"/>
                <a:sym typeface="Cormorant Garamond"/>
              </a:rPr>
              <a:t> </a:t>
            </a:r>
            <a:r>
              <a:rPr lang="en-US" sz="2961" strike="noStrike" u="none">
                <a:solidFill>
                  <a:srgbClr val="0F4662"/>
                </a:solidFill>
                <a:latin typeface="Cormorant Garamond"/>
                <a:ea typeface="Cormorant Garamond"/>
                <a:cs typeface="Cormorant Garamond"/>
                <a:sym typeface="Cormorant Garamond"/>
              </a:rPr>
              <a:t>Built as a rapid prototype to demonstrate real-time safety insights.</a:t>
            </a:r>
          </a:p>
          <a:p>
            <a:pPr algn="ctr">
              <a:lnSpc>
                <a:spcPts val="4145"/>
              </a:lnSpc>
            </a:pPr>
          </a:p>
        </p:txBody>
      </p:sp>
      <p:sp>
        <p:nvSpPr>
          <p:cNvPr name="TextBox 5" id="5"/>
          <p:cNvSpPr txBox="true"/>
          <p:nvPr/>
        </p:nvSpPr>
        <p:spPr>
          <a:xfrm rot="0">
            <a:off x="1028700" y="5086350"/>
            <a:ext cx="2461766" cy="1012190"/>
          </a:xfrm>
          <a:prstGeom prst="rect">
            <a:avLst/>
          </a:prstGeom>
        </p:spPr>
        <p:txBody>
          <a:bodyPr anchor="t" rtlCol="false" tIns="0" lIns="0" bIns="0" rIns="0">
            <a:spAutoFit/>
          </a:bodyPr>
          <a:lstStyle/>
          <a:p>
            <a:pPr algn="ctr">
              <a:lnSpc>
                <a:spcPts val="4059"/>
              </a:lnSpc>
              <a:spcBef>
                <a:spcPct val="0"/>
              </a:spcBef>
            </a:pPr>
            <a:r>
              <a:rPr lang="en-US" b="true" sz="2899">
                <a:solidFill>
                  <a:srgbClr val="0F4662"/>
                </a:solidFill>
                <a:latin typeface="Cormorant Garamond Bold"/>
                <a:ea typeface="Cormorant Garamond Bold"/>
                <a:cs typeface="Cormorant Garamond Bold"/>
                <a:sym typeface="Cormorant Garamond Bold"/>
              </a:rPr>
              <a:t>M</a:t>
            </a:r>
            <a:r>
              <a:rPr lang="en-US" b="true" sz="2899">
                <a:solidFill>
                  <a:srgbClr val="0F4662"/>
                </a:solidFill>
                <a:latin typeface="Cormorant Garamond Bold"/>
                <a:ea typeface="Cormorant Garamond Bold"/>
                <a:cs typeface="Cormorant Garamond Bold"/>
                <a:sym typeface="Cormorant Garamond Bold"/>
              </a:rPr>
              <a:t>ain Objectives:</a:t>
            </a:r>
          </a:p>
          <a:p>
            <a:pPr algn="ctr">
              <a:lnSpc>
                <a:spcPts val="4059"/>
              </a:lnSpc>
              <a:spcBef>
                <a:spcPct val="0"/>
              </a:spcBef>
            </a:pPr>
          </a:p>
        </p:txBody>
      </p:sp>
      <p:sp>
        <p:nvSpPr>
          <p:cNvPr name="TextBox 6" id="6"/>
          <p:cNvSpPr txBox="true"/>
          <p:nvPr/>
        </p:nvSpPr>
        <p:spPr>
          <a:xfrm rot="0">
            <a:off x="1028700" y="5892067"/>
            <a:ext cx="11710541" cy="4172935"/>
          </a:xfrm>
          <a:prstGeom prst="rect">
            <a:avLst/>
          </a:prstGeom>
        </p:spPr>
        <p:txBody>
          <a:bodyPr anchor="t" rtlCol="false" tIns="0" lIns="0" bIns="0" rIns="0">
            <a:spAutoFit/>
          </a:bodyPr>
          <a:lstStyle/>
          <a:p>
            <a:pPr algn="just" marL="639325" indent="-319663" lvl="1">
              <a:lnSpc>
                <a:spcPts val="4145"/>
              </a:lnSpc>
              <a:buAutoNum type="arabicPeriod" startAt="1"/>
            </a:pPr>
            <a:r>
              <a:rPr lang="en-US" sz="2961">
                <a:solidFill>
                  <a:srgbClr val="0F4662"/>
                </a:solidFill>
                <a:latin typeface="Cormorant Garamond"/>
                <a:ea typeface="Cormorant Garamond"/>
                <a:cs typeface="Cormorant Garamond"/>
                <a:sym typeface="Cormorant Garamond"/>
              </a:rPr>
              <a:t>Display crime hotsp</a:t>
            </a:r>
            <a:r>
              <a:rPr lang="en-US" sz="2961">
                <a:solidFill>
                  <a:srgbClr val="0F4662"/>
                </a:solidFill>
                <a:latin typeface="Cormorant Garamond"/>
                <a:ea typeface="Cormorant Garamond"/>
                <a:cs typeface="Cormorant Garamond"/>
                <a:sym typeface="Cormorant Garamond"/>
              </a:rPr>
              <a:t>ots and clusters on an interactive map.</a:t>
            </a:r>
          </a:p>
          <a:p>
            <a:pPr algn="just" marL="639325" indent="-319663" lvl="1">
              <a:lnSpc>
                <a:spcPts val="4145"/>
              </a:lnSpc>
              <a:buAutoNum type="arabicPeriod" startAt="1"/>
            </a:pPr>
            <a:r>
              <a:rPr lang="en-US" sz="2961">
                <a:solidFill>
                  <a:srgbClr val="0F4662"/>
                </a:solidFill>
                <a:latin typeface="Cormorant Garamond"/>
                <a:ea typeface="Cormorant Garamond"/>
                <a:cs typeface="Cormorant Garamond"/>
                <a:sym typeface="Cormorant Garamond"/>
              </a:rPr>
              <a:t>Machine learning models to predict crime urgency and estimated response time from user reports</a:t>
            </a:r>
          </a:p>
          <a:p>
            <a:pPr algn="just" marL="639325" indent="-319663" lvl="1">
              <a:lnSpc>
                <a:spcPts val="4145"/>
              </a:lnSpc>
              <a:buAutoNum type="arabicPeriod" startAt="1"/>
            </a:pPr>
            <a:r>
              <a:rPr lang="en-US" sz="2961">
                <a:solidFill>
                  <a:srgbClr val="0F4662"/>
                </a:solidFill>
                <a:latin typeface="Cormorant Garamond"/>
                <a:ea typeface="Cormorant Garamond"/>
                <a:cs typeface="Cormorant Garamond"/>
                <a:sym typeface="Cormorant Garamond"/>
              </a:rPr>
              <a:t> Integrate predictions into a Streamlit app with:</a:t>
            </a:r>
          </a:p>
          <a:p>
            <a:pPr algn="just" marL="639325" indent="-319663" lvl="1">
              <a:lnSpc>
                <a:spcPts val="4145"/>
              </a:lnSpc>
              <a:buFont typeface="Arial"/>
              <a:buChar char="•"/>
            </a:pPr>
            <a:r>
              <a:rPr lang="en-US" sz="2961">
                <a:solidFill>
                  <a:srgbClr val="0F4662"/>
                </a:solidFill>
                <a:latin typeface="Cormorant Garamond"/>
                <a:ea typeface="Cormorant Garamond"/>
                <a:cs typeface="Cormorant Garamond"/>
                <a:sym typeface="Cormorant Garamond"/>
              </a:rPr>
              <a:t>SOS simulation</a:t>
            </a:r>
          </a:p>
          <a:p>
            <a:pPr algn="just" marL="639325" indent="-319663" lvl="1">
              <a:lnSpc>
                <a:spcPts val="4145"/>
              </a:lnSpc>
              <a:buFont typeface="Arial"/>
              <a:buChar char="•"/>
            </a:pPr>
            <a:r>
              <a:rPr lang="en-US" sz="2961">
                <a:solidFill>
                  <a:srgbClr val="0F4662"/>
                </a:solidFill>
                <a:latin typeface="Cormorant Garamond"/>
                <a:ea typeface="Cormorant Garamond"/>
                <a:cs typeface="Cormorant Garamond"/>
                <a:sym typeface="Cormorant Garamond"/>
              </a:rPr>
              <a:t>Smart warnings for dangerous zones</a:t>
            </a:r>
          </a:p>
          <a:p>
            <a:pPr algn="just" marL="639325" indent="-319663" lvl="1">
              <a:lnSpc>
                <a:spcPts val="4145"/>
              </a:lnSpc>
              <a:buFont typeface="Arial"/>
              <a:buChar char="•"/>
            </a:pPr>
            <a:r>
              <a:rPr lang="en-US" sz="2961">
                <a:solidFill>
                  <a:srgbClr val="0F4662"/>
                </a:solidFill>
                <a:latin typeface="Cormorant Garamond"/>
                <a:ea typeface="Cormorant Garamond"/>
                <a:cs typeface="Cormorant Garamond"/>
                <a:sym typeface="Cormorant Garamond"/>
              </a:rPr>
              <a:t>Safe route suggestions</a:t>
            </a:r>
          </a:p>
          <a:p>
            <a:pPr algn="just">
              <a:lnSpc>
                <a:spcPts val="414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1942975" y="5143500"/>
            <a:ext cx="4301836" cy="5143500"/>
          </a:xfrm>
          <a:custGeom>
            <a:avLst/>
            <a:gdLst/>
            <a:ahLst/>
            <a:cxnLst/>
            <a:rect r="r" b="b" t="t" l="l"/>
            <a:pathLst>
              <a:path h="5143500" w="4301836">
                <a:moveTo>
                  <a:pt x="0" y="0"/>
                </a:moveTo>
                <a:lnTo>
                  <a:pt x="4301836" y="0"/>
                </a:lnTo>
                <a:lnTo>
                  <a:pt x="4301836"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Why Agile?</a:t>
            </a:r>
          </a:p>
        </p:txBody>
      </p:sp>
      <p:sp>
        <p:nvSpPr>
          <p:cNvPr name="TextBox 7" id="7"/>
          <p:cNvSpPr txBox="true"/>
          <p:nvPr/>
        </p:nvSpPr>
        <p:spPr>
          <a:xfrm rot="0">
            <a:off x="1028700" y="2299015"/>
            <a:ext cx="9609032" cy="3562350"/>
          </a:xfrm>
          <a:prstGeom prst="rect">
            <a:avLst/>
          </a:prstGeom>
        </p:spPr>
        <p:txBody>
          <a:bodyPr anchor="t" rtlCol="false" tIns="0" lIns="0" bIns="0" rIns="0">
            <a:spAutoFit/>
          </a:bodyPr>
          <a:lstStyle/>
          <a:p>
            <a:pPr algn="l">
              <a:lnSpc>
                <a:spcPts val="4079"/>
              </a:lnSpc>
            </a:pPr>
            <a:r>
              <a:rPr lang="en-US" sz="2400" b="true">
                <a:solidFill>
                  <a:srgbClr val="0F4662"/>
                </a:solidFill>
                <a:latin typeface="Cormorant Garamond Bold"/>
                <a:ea typeface="Cormorant Garamond Bold"/>
                <a:cs typeface="Cormorant Garamond Bold"/>
                <a:sym typeface="Cormorant Garamond Bold"/>
              </a:rPr>
              <a:t>Key Reasons:</a:t>
            </a:r>
          </a:p>
          <a:p>
            <a:pPr algn="l" marL="518160" indent="-259080" lvl="1">
              <a:lnSpc>
                <a:spcPts val="4079"/>
              </a:lnSpc>
              <a:buFont typeface="Arial"/>
              <a:buChar char="•"/>
            </a:pPr>
            <a:r>
              <a:rPr lang="en-US" sz="2400">
                <a:solidFill>
                  <a:srgbClr val="0F4662"/>
                </a:solidFill>
                <a:latin typeface="Cormorant Garamond"/>
                <a:ea typeface="Cormorant Garamond"/>
                <a:cs typeface="Cormorant Garamond"/>
                <a:sym typeface="Cormorant Garamond"/>
              </a:rPr>
              <a:t>Flexibility to adapt quickly during development.</a:t>
            </a:r>
          </a:p>
          <a:p>
            <a:pPr algn="l" marL="518160" indent="-259080" lvl="1">
              <a:lnSpc>
                <a:spcPts val="4079"/>
              </a:lnSpc>
              <a:buFont typeface="Arial"/>
              <a:buChar char="•"/>
            </a:pPr>
            <a:r>
              <a:rPr lang="en-US" sz="2400">
                <a:solidFill>
                  <a:srgbClr val="0F4662"/>
                </a:solidFill>
                <a:latin typeface="Cormorant Garamond"/>
                <a:ea typeface="Cormorant Garamond"/>
                <a:cs typeface="Cormorant Garamond"/>
                <a:sym typeface="Cormorant Garamond"/>
              </a:rPr>
              <a:t> </a:t>
            </a:r>
            <a:r>
              <a:rPr lang="en-US" sz="2400">
                <a:solidFill>
                  <a:srgbClr val="0F4662"/>
                </a:solidFill>
                <a:latin typeface="Cormorant Garamond"/>
                <a:ea typeface="Cormorant Garamond"/>
                <a:cs typeface="Cormorant Garamond"/>
                <a:sym typeface="Cormorant Garamond"/>
              </a:rPr>
              <a:t>Supports short feedback loops, crucial for prototyping.</a:t>
            </a:r>
          </a:p>
          <a:p>
            <a:pPr algn="l" marL="518160" indent="-259080" lvl="1">
              <a:lnSpc>
                <a:spcPts val="4079"/>
              </a:lnSpc>
              <a:buFont typeface="Arial"/>
              <a:buChar char="•"/>
            </a:pPr>
            <a:r>
              <a:rPr lang="en-US" sz="2400">
                <a:solidFill>
                  <a:srgbClr val="0F4662"/>
                </a:solidFill>
                <a:latin typeface="Cormorant Garamond"/>
                <a:ea typeface="Cormorant Garamond"/>
                <a:cs typeface="Cormorant Garamond"/>
                <a:sym typeface="Cormorant Garamond"/>
              </a:rPr>
              <a:t>Avoids the rigidity of Waterfall, where feedback comes too late.</a:t>
            </a:r>
          </a:p>
          <a:p>
            <a:pPr algn="l" marL="518160" indent="-259080" lvl="1">
              <a:lnSpc>
                <a:spcPts val="4079"/>
              </a:lnSpc>
              <a:buFont typeface="Arial"/>
              <a:buChar char="•"/>
            </a:pPr>
            <a:r>
              <a:rPr lang="en-US" sz="2400">
                <a:solidFill>
                  <a:srgbClr val="0F4662"/>
                </a:solidFill>
                <a:latin typeface="Cormorant Garamond"/>
                <a:ea typeface="Cormorant Garamond"/>
                <a:cs typeface="Cormorant Garamond"/>
                <a:sym typeface="Cormorant Garamond"/>
              </a:rPr>
              <a:t>Allows for continuous delivery and iteration across sprints.</a:t>
            </a:r>
          </a:p>
          <a:p>
            <a:pPr algn="l" marL="0" indent="0" lvl="0">
              <a:lnSpc>
                <a:spcPts val="4079"/>
              </a:lnSpc>
            </a:pPr>
          </a:p>
          <a:p>
            <a:pPr algn="l" marL="0" indent="0" lvl="0">
              <a:lnSpc>
                <a:spcPts val="4079"/>
              </a:lnSpc>
            </a:pPr>
          </a:p>
        </p:txBody>
      </p:sp>
      <p:sp>
        <p:nvSpPr>
          <p:cNvPr name="TextBox 8" id="8"/>
          <p:cNvSpPr txBox="true"/>
          <p:nvPr/>
        </p:nvSpPr>
        <p:spPr>
          <a:xfrm rot="0">
            <a:off x="1028700" y="1779585"/>
            <a:ext cx="6938067" cy="481330"/>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Cormorant Garamond Bold"/>
                <a:ea typeface="Cormorant Garamond Bold"/>
                <a:cs typeface="Cormorant Garamond Bold"/>
                <a:sym typeface="Cormorant Garamond Bold"/>
              </a:rPr>
              <a:t>Why We Chose Agile for TravelAware</a:t>
            </a:r>
          </a:p>
        </p:txBody>
      </p:sp>
      <p:sp>
        <p:nvSpPr>
          <p:cNvPr name="TextBox 9" id="9"/>
          <p:cNvSpPr txBox="true"/>
          <p:nvPr/>
        </p:nvSpPr>
        <p:spPr>
          <a:xfrm rot="0">
            <a:off x="1028700" y="5499735"/>
            <a:ext cx="9722397" cy="4084063"/>
          </a:xfrm>
          <a:prstGeom prst="rect">
            <a:avLst/>
          </a:prstGeom>
        </p:spPr>
        <p:txBody>
          <a:bodyPr anchor="t" rtlCol="false" tIns="0" lIns="0" bIns="0" rIns="0">
            <a:spAutoFit/>
          </a:bodyPr>
          <a:lstStyle/>
          <a:p>
            <a:pPr algn="l">
              <a:lnSpc>
                <a:spcPts val="3269"/>
              </a:lnSpc>
              <a:spcBef>
                <a:spcPct val="0"/>
              </a:spcBef>
            </a:pPr>
            <a:r>
              <a:rPr lang="en-US" b="true" sz="2335">
                <a:solidFill>
                  <a:srgbClr val="0F4662"/>
                </a:solidFill>
                <a:latin typeface="Cormorant Garamond Bold"/>
                <a:ea typeface="Cormorant Garamond Bold"/>
                <a:cs typeface="Cormorant Garamond Bold"/>
                <a:sym typeface="Cormorant Garamond Bold"/>
              </a:rPr>
              <a:t>Agile Principles F</a:t>
            </a:r>
            <a:r>
              <a:rPr lang="en-US" b="true" sz="2335">
                <a:solidFill>
                  <a:srgbClr val="0F4662"/>
                </a:solidFill>
                <a:latin typeface="Cormorant Garamond Bold"/>
                <a:ea typeface="Cormorant Garamond Bold"/>
                <a:cs typeface="Cormorant Garamond Bold"/>
                <a:sym typeface="Cormorant Garamond Bold"/>
              </a:rPr>
              <a:t>ollowed:</a:t>
            </a:r>
          </a:p>
          <a:p>
            <a:pPr algn="l" marL="504155" indent="-252078" lvl="1">
              <a:lnSpc>
                <a:spcPts val="3269"/>
              </a:lnSpc>
              <a:spcBef>
                <a:spcPct val="0"/>
              </a:spcBef>
              <a:buFont typeface="Arial"/>
              <a:buChar char="•"/>
            </a:pPr>
            <a:r>
              <a:rPr lang="en-US" sz="2335">
                <a:solidFill>
                  <a:srgbClr val="0F4662"/>
                </a:solidFill>
                <a:latin typeface="Cormorant Garamond"/>
                <a:ea typeface="Cormorant Garamond"/>
                <a:cs typeface="Cormorant Garamond"/>
                <a:sym typeface="Cormorant Garamond"/>
              </a:rPr>
              <a:t>Individuals and interactions over processes and tools – We prioritized collaboration.</a:t>
            </a:r>
          </a:p>
          <a:p>
            <a:pPr algn="l" marL="504155" indent="-252078" lvl="1">
              <a:lnSpc>
                <a:spcPts val="3269"/>
              </a:lnSpc>
              <a:spcBef>
                <a:spcPct val="0"/>
              </a:spcBef>
              <a:buFont typeface="Arial"/>
              <a:buChar char="•"/>
            </a:pPr>
            <a:r>
              <a:rPr lang="en-US" sz="2335">
                <a:solidFill>
                  <a:srgbClr val="0F4662"/>
                </a:solidFill>
                <a:latin typeface="Cormorant Garamond"/>
                <a:ea typeface="Cormorant Garamond"/>
                <a:cs typeface="Cormorant Garamond"/>
                <a:sym typeface="Cormorant Garamond"/>
              </a:rPr>
              <a:t>Working software over comprehensive documentation – Our focus was getting a functional prototype ready fast.</a:t>
            </a:r>
          </a:p>
          <a:p>
            <a:pPr algn="l" marL="504155" indent="-252078" lvl="1">
              <a:lnSpc>
                <a:spcPts val="3269"/>
              </a:lnSpc>
              <a:spcBef>
                <a:spcPct val="0"/>
              </a:spcBef>
              <a:buFont typeface="Arial"/>
              <a:buChar char="•"/>
            </a:pPr>
            <a:r>
              <a:rPr lang="en-US" sz="2335">
                <a:solidFill>
                  <a:srgbClr val="0F4662"/>
                </a:solidFill>
                <a:latin typeface="Cormorant Garamond"/>
                <a:ea typeface="Cormorant Garamond"/>
                <a:cs typeface="Cormorant Garamond"/>
                <a:sym typeface="Cormorant Garamond"/>
              </a:rPr>
              <a:t>Customer collaboration, we aligned closely with Tracy, our Product Owner, to shape backlog priorities.</a:t>
            </a:r>
          </a:p>
          <a:p>
            <a:pPr algn="l" marL="504155" indent="-252078" lvl="1">
              <a:lnSpc>
                <a:spcPts val="3269"/>
              </a:lnSpc>
              <a:spcBef>
                <a:spcPct val="0"/>
              </a:spcBef>
              <a:buFont typeface="Arial"/>
              <a:buChar char="•"/>
            </a:pPr>
            <a:r>
              <a:rPr lang="en-US" sz="2335">
                <a:solidFill>
                  <a:srgbClr val="0F4662"/>
                </a:solidFill>
                <a:latin typeface="Cormorant Garamond"/>
                <a:ea typeface="Cormorant Garamond"/>
                <a:cs typeface="Cormorant Garamond"/>
                <a:sym typeface="Cormorant Garamond"/>
              </a:rPr>
              <a:t>Responding to change, quick feature pivots were made based on feasibility and user value.</a:t>
            </a:r>
          </a:p>
          <a:p>
            <a:pPr algn="l">
              <a:lnSpc>
                <a:spcPts val="326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3187783" y="5143500"/>
            <a:ext cx="5100217" cy="5143500"/>
          </a:xfrm>
          <a:custGeom>
            <a:avLst/>
            <a:gdLst/>
            <a:ahLst/>
            <a:cxnLst/>
            <a:rect r="r" b="b" t="t" l="l"/>
            <a:pathLst>
              <a:path h="5143500" w="5100217">
                <a:moveTo>
                  <a:pt x="0" y="0"/>
                </a:moveTo>
                <a:lnTo>
                  <a:pt x="5100217" y="0"/>
                </a:lnTo>
                <a:lnTo>
                  <a:pt x="5100217"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71550"/>
            <a:ext cx="13531138" cy="1049163"/>
          </a:xfrm>
          <a:prstGeom prst="rect">
            <a:avLst/>
          </a:prstGeom>
        </p:spPr>
        <p:txBody>
          <a:bodyPr anchor="t" rtlCol="false" tIns="0" lIns="0" bIns="0" rIns="0">
            <a:spAutoFit/>
          </a:bodyPr>
          <a:lstStyle/>
          <a:p>
            <a:pPr algn="just">
              <a:lnSpc>
                <a:spcPts val="4256"/>
              </a:lnSpc>
              <a:spcBef>
                <a:spcPct val="0"/>
              </a:spcBef>
            </a:pPr>
            <a:r>
              <a:rPr lang="en-US" b="true" sz="3040">
                <a:solidFill>
                  <a:srgbClr val="0F4662"/>
                </a:solidFill>
                <a:latin typeface="Cormorant Garamond Bold"/>
                <a:ea typeface="Cormorant Garamond Bold"/>
                <a:cs typeface="Cormorant Garamond Bold"/>
                <a:sym typeface="Cormorant Garamond Bold"/>
              </a:rPr>
              <a:t>Scr</a:t>
            </a:r>
            <a:r>
              <a:rPr lang="en-US" b="true" sz="3040">
                <a:solidFill>
                  <a:srgbClr val="0F4662"/>
                </a:solidFill>
                <a:latin typeface="Cormorant Garamond Bold"/>
                <a:ea typeface="Cormorant Garamond Bold"/>
                <a:cs typeface="Cormorant Garamond Bold"/>
                <a:sym typeface="Cormorant Garamond Bold"/>
              </a:rPr>
              <a:t>um Framework in Action (Roles, Artifacts &amp; Tools)</a:t>
            </a:r>
          </a:p>
          <a:p>
            <a:pPr algn="just">
              <a:lnSpc>
                <a:spcPts val="4256"/>
              </a:lnSpc>
              <a:spcBef>
                <a:spcPct val="0"/>
              </a:spcBef>
            </a:pPr>
          </a:p>
        </p:txBody>
      </p:sp>
      <p:sp>
        <p:nvSpPr>
          <p:cNvPr name="TextBox 4" id="4"/>
          <p:cNvSpPr txBox="true"/>
          <p:nvPr/>
        </p:nvSpPr>
        <p:spPr>
          <a:xfrm rot="0">
            <a:off x="1028700" y="1604742"/>
            <a:ext cx="18288000" cy="2082165"/>
          </a:xfrm>
          <a:prstGeom prst="rect">
            <a:avLst/>
          </a:prstGeom>
        </p:spPr>
        <p:txBody>
          <a:bodyPr anchor="t" rtlCol="false" tIns="0" lIns="0" bIns="0" rIns="0">
            <a:spAutoFit/>
          </a:bodyPr>
          <a:lstStyle/>
          <a:p>
            <a:pPr algn="just">
              <a:lnSpc>
                <a:spcPts val="3359"/>
              </a:lnSpc>
              <a:spcBef>
                <a:spcPct val="0"/>
              </a:spcBef>
            </a:pPr>
            <a:r>
              <a:rPr lang="en-US" b="true" sz="2400">
                <a:solidFill>
                  <a:srgbClr val="0F4662"/>
                </a:solidFill>
                <a:latin typeface="Cormorant Garamond Bold"/>
                <a:ea typeface="Cormorant Garamond Bold"/>
                <a:cs typeface="Cormorant Garamond Bold"/>
                <a:sym typeface="Cormorant Garamond Bold"/>
              </a:rPr>
              <a:t>Scrum R</a:t>
            </a:r>
            <a:r>
              <a:rPr lang="en-US" b="true" sz="2400">
                <a:solidFill>
                  <a:srgbClr val="0F4662"/>
                </a:solidFill>
                <a:latin typeface="Cormorant Garamond Bold"/>
                <a:ea typeface="Cormorant Garamond Bold"/>
                <a:cs typeface="Cormorant Garamond Bold"/>
                <a:sym typeface="Cormorant Garamond Bold"/>
              </a:rPr>
              <a:t>oles</a:t>
            </a:r>
          </a:p>
          <a:p>
            <a:pPr algn="just" marL="518160" indent="-259080" lvl="1">
              <a:lnSpc>
                <a:spcPts val="3359"/>
              </a:lnSpc>
              <a:spcBef>
                <a:spcPct val="0"/>
              </a:spcBef>
              <a:buFont typeface="Arial"/>
              <a:buChar char="•"/>
            </a:pPr>
            <a:r>
              <a:rPr lang="en-US" sz="2400">
                <a:solidFill>
                  <a:srgbClr val="0F4662"/>
                </a:solidFill>
                <a:latin typeface="Cormorant Garamond"/>
                <a:ea typeface="Cormorant Garamond"/>
                <a:cs typeface="Cormorant Garamond"/>
                <a:sym typeface="Cormorant Garamond"/>
              </a:rPr>
              <a:t>Product Owner – Tracy ➤ Defined product vision and prioritized user stories.</a:t>
            </a:r>
          </a:p>
          <a:p>
            <a:pPr algn="just" marL="518160" indent="-259080" lvl="1">
              <a:lnSpc>
                <a:spcPts val="3359"/>
              </a:lnSpc>
              <a:spcBef>
                <a:spcPct val="0"/>
              </a:spcBef>
              <a:buFont typeface="Arial"/>
              <a:buChar char="•"/>
            </a:pPr>
            <a:r>
              <a:rPr lang="en-US" sz="2400">
                <a:solidFill>
                  <a:srgbClr val="0F4662"/>
                </a:solidFill>
                <a:latin typeface="Cormorant Garamond"/>
                <a:ea typeface="Cormorant Garamond"/>
                <a:cs typeface="Cormorant Garamond"/>
                <a:sym typeface="Cormorant Garamond"/>
              </a:rPr>
              <a:t>Scrum Master – Erica ➤ Facilitated Scrum ceremonies, removed blockers, ensured team alignment.</a:t>
            </a:r>
          </a:p>
          <a:p>
            <a:pPr algn="just" marL="518160" indent="-259080" lvl="1">
              <a:lnSpc>
                <a:spcPts val="3359"/>
              </a:lnSpc>
              <a:spcBef>
                <a:spcPct val="0"/>
              </a:spcBef>
              <a:buFont typeface="Arial"/>
              <a:buChar char="•"/>
            </a:pPr>
            <a:r>
              <a:rPr lang="en-US" sz="2400">
                <a:solidFill>
                  <a:srgbClr val="0F4662"/>
                </a:solidFill>
                <a:latin typeface="Cormorant Garamond"/>
                <a:ea typeface="Cormorant Garamond"/>
                <a:cs typeface="Cormorant Garamond"/>
                <a:sym typeface="Cormorant Garamond"/>
              </a:rPr>
              <a:t>Developers – Krishna &amp; Adhitya ➤ Implemented ML model, map integration, and app features like alerts &amp; predictions.</a:t>
            </a:r>
          </a:p>
          <a:p>
            <a:pPr algn="just">
              <a:lnSpc>
                <a:spcPts val="3359"/>
              </a:lnSpc>
              <a:spcBef>
                <a:spcPct val="0"/>
              </a:spcBef>
            </a:pPr>
          </a:p>
        </p:txBody>
      </p:sp>
      <p:sp>
        <p:nvSpPr>
          <p:cNvPr name="TextBox 5" id="5"/>
          <p:cNvSpPr txBox="true"/>
          <p:nvPr/>
        </p:nvSpPr>
        <p:spPr>
          <a:xfrm rot="0">
            <a:off x="1028700" y="6124575"/>
            <a:ext cx="15339864" cy="2501265"/>
          </a:xfrm>
          <a:prstGeom prst="rect">
            <a:avLst/>
          </a:prstGeom>
        </p:spPr>
        <p:txBody>
          <a:bodyPr anchor="t" rtlCol="false" tIns="0" lIns="0" bIns="0" rIns="0">
            <a:spAutoFit/>
          </a:bodyPr>
          <a:lstStyle/>
          <a:p>
            <a:pPr algn="just">
              <a:lnSpc>
                <a:spcPts val="3359"/>
              </a:lnSpc>
            </a:pPr>
            <a:r>
              <a:rPr lang="en-US" sz="2400" b="true">
                <a:solidFill>
                  <a:srgbClr val="0F4662"/>
                </a:solidFill>
                <a:latin typeface="Cormorant Garamond Bold"/>
                <a:ea typeface="Cormorant Garamond Bold"/>
                <a:cs typeface="Cormorant Garamond Bold"/>
                <a:sym typeface="Cormorant Garamond Bold"/>
              </a:rPr>
              <a:t>Scrum Artifacts</a:t>
            </a:r>
          </a:p>
          <a:p>
            <a:pPr algn="just" marL="518160" indent="-259080" lvl="1">
              <a:lnSpc>
                <a:spcPts val="3359"/>
              </a:lnSpc>
              <a:spcBef>
                <a:spcPct val="0"/>
              </a:spcBef>
              <a:buFont typeface="Arial"/>
              <a:buChar char="•"/>
            </a:pPr>
            <a:r>
              <a:rPr lang="en-US" sz="2400">
                <a:solidFill>
                  <a:srgbClr val="0F4662"/>
                </a:solidFill>
                <a:latin typeface="Cormorant Garamond"/>
                <a:ea typeface="Cormorant Garamond"/>
                <a:cs typeface="Cormorant Garamond"/>
                <a:sym typeface="Cormorant Garamond"/>
              </a:rPr>
              <a:t>Pr</a:t>
            </a:r>
            <a:r>
              <a:rPr lang="en-US" sz="2400">
                <a:solidFill>
                  <a:srgbClr val="0F4662"/>
                </a:solidFill>
                <a:latin typeface="Cormorant Garamond"/>
                <a:ea typeface="Cormorant Garamond"/>
                <a:cs typeface="Cormorant Garamond"/>
                <a:sym typeface="Cormorant Garamond"/>
              </a:rPr>
              <a:t>oduct Backlog ➤ Crime prediction model, SOS feature, safe route planning, map UI.</a:t>
            </a:r>
          </a:p>
          <a:p>
            <a:pPr algn="just" marL="518160" indent="-259080" lvl="1">
              <a:lnSpc>
                <a:spcPts val="3359"/>
              </a:lnSpc>
              <a:spcBef>
                <a:spcPct val="0"/>
              </a:spcBef>
              <a:buFont typeface="Arial"/>
              <a:buChar char="•"/>
            </a:pPr>
            <a:r>
              <a:rPr lang="en-US" sz="2400">
                <a:solidFill>
                  <a:srgbClr val="0F4662"/>
                </a:solidFill>
                <a:latin typeface="Cormorant Garamond"/>
                <a:ea typeface="Cormorant Garamond"/>
                <a:cs typeface="Cormorant Garamond"/>
                <a:sym typeface="Cormorant Garamond"/>
              </a:rPr>
              <a:t>Sprint 1 Backlog Highlights</a:t>
            </a:r>
          </a:p>
          <a:p>
            <a:pPr algn="just" marL="1036320" indent="-345440" lvl="2">
              <a:lnSpc>
                <a:spcPts val="3359"/>
              </a:lnSpc>
              <a:spcBef>
                <a:spcPct val="0"/>
              </a:spcBef>
              <a:buFont typeface="Arial"/>
              <a:buChar char="⚬"/>
            </a:pPr>
            <a:r>
              <a:rPr lang="en-US" sz="2400">
                <a:solidFill>
                  <a:srgbClr val="0F4662"/>
                </a:solidFill>
                <a:latin typeface="Cormorant Garamond"/>
                <a:ea typeface="Cormorant Garamond"/>
                <a:cs typeface="Cormorant Garamond"/>
                <a:sym typeface="Cormorant Garamond"/>
              </a:rPr>
              <a:t>Real-time crime alerts</a:t>
            </a:r>
          </a:p>
          <a:p>
            <a:pPr algn="just" marL="1036320" indent="-345440" lvl="2">
              <a:lnSpc>
                <a:spcPts val="3359"/>
              </a:lnSpc>
              <a:spcBef>
                <a:spcPct val="0"/>
              </a:spcBef>
              <a:buFont typeface="Arial"/>
              <a:buChar char="⚬"/>
            </a:pPr>
            <a:r>
              <a:rPr lang="en-US" sz="2400">
                <a:solidFill>
                  <a:srgbClr val="0F4662"/>
                </a:solidFill>
                <a:latin typeface="Cormorant Garamond"/>
                <a:ea typeface="Cormorant Garamond"/>
                <a:cs typeface="Cormorant Garamond"/>
                <a:sym typeface="Cormorant Garamond"/>
              </a:rPr>
              <a:t>Interactive map for high-crime zones</a:t>
            </a:r>
          </a:p>
          <a:p>
            <a:pPr algn="just">
              <a:lnSpc>
                <a:spcPts val="3359"/>
              </a:lnSpc>
              <a:spcBef>
                <a:spcPct val="0"/>
              </a:spcBef>
            </a:pPr>
          </a:p>
        </p:txBody>
      </p:sp>
      <p:sp>
        <p:nvSpPr>
          <p:cNvPr name="TextBox 6" id="6"/>
          <p:cNvSpPr txBox="true"/>
          <p:nvPr/>
        </p:nvSpPr>
        <p:spPr>
          <a:xfrm rot="0">
            <a:off x="1028700" y="3639282"/>
            <a:ext cx="12421791" cy="2501265"/>
          </a:xfrm>
          <a:prstGeom prst="rect">
            <a:avLst/>
          </a:prstGeom>
        </p:spPr>
        <p:txBody>
          <a:bodyPr anchor="t" rtlCol="false" tIns="0" lIns="0" bIns="0" rIns="0">
            <a:spAutoFit/>
          </a:bodyPr>
          <a:lstStyle/>
          <a:p>
            <a:pPr algn="l" marL="0" indent="0" lvl="0">
              <a:lnSpc>
                <a:spcPts val="3359"/>
              </a:lnSpc>
              <a:spcBef>
                <a:spcPct val="0"/>
              </a:spcBef>
            </a:pPr>
            <a:r>
              <a:rPr lang="en-US" b="true" sz="2400" strike="noStrike" u="none">
                <a:solidFill>
                  <a:srgbClr val="0F4662"/>
                </a:solidFill>
                <a:latin typeface="Cormorant Garamond Bold"/>
                <a:ea typeface="Cormorant Garamond Bold"/>
                <a:cs typeface="Cormorant Garamond Bold"/>
                <a:sym typeface="Cormorant Garamond Bold"/>
              </a:rPr>
              <a:t>Tools &amp; Practices</a:t>
            </a:r>
          </a:p>
          <a:p>
            <a:pPr algn="l" marL="0" indent="0" lvl="0">
              <a:lnSpc>
                <a:spcPts val="3359"/>
              </a:lnSpc>
              <a:spcBef>
                <a:spcPct val="0"/>
              </a:spcBef>
            </a:pPr>
            <a:r>
              <a:rPr lang="en-US" sz="2400" strike="noStrike" u="none">
                <a:solidFill>
                  <a:srgbClr val="0F4662"/>
                </a:solidFill>
                <a:latin typeface="Cormorant Garamond"/>
                <a:ea typeface="Cormorant Garamond"/>
                <a:cs typeface="Cormorant Garamond"/>
                <a:sym typeface="Cormorant Garamond"/>
              </a:rPr>
              <a:t>Trello: Task management with Backend/Frontend/Testing swimlanes</a:t>
            </a:r>
          </a:p>
          <a:p>
            <a:pPr algn="l" marL="0" indent="0" lvl="0">
              <a:lnSpc>
                <a:spcPts val="3359"/>
              </a:lnSpc>
              <a:spcBef>
                <a:spcPct val="0"/>
              </a:spcBef>
            </a:pPr>
            <a:r>
              <a:rPr lang="en-US" sz="2400" strike="noStrike" u="none">
                <a:solidFill>
                  <a:srgbClr val="0F4662"/>
                </a:solidFill>
                <a:latin typeface="Cormorant Garamond"/>
                <a:ea typeface="Cormorant Garamond"/>
                <a:cs typeface="Cormorant Garamond"/>
                <a:sym typeface="Cormorant Garamond"/>
              </a:rPr>
              <a:t>Microsoft Teams: 10 AM daily stand-ups</a:t>
            </a:r>
          </a:p>
          <a:p>
            <a:pPr algn="l" marL="0" indent="0" lvl="0">
              <a:lnSpc>
                <a:spcPts val="3359"/>
              </a:lnSpc>
              <a:spcBef>
                <a:spcPct val="0"/>
              </a:spcBef>
            </a:pPr>
            <a:r>
              <a:rPr lang="en-US" sz="2400" strike="noStrike" u="none">
                <a:solidFill>
                  <a:srgbClr val="0F4662"/>
                </a:solidFill>
                <a:latin typeface="Cormorant Garamond"/>
                <a:ea typeface="Cormorant Garamond"/>
                <a:cs typeface="Cormorant Garamond"/>
                <a:sym typeface="Cormorant Garamond"/>
              </a:rPr>
              <a:t>Scikit-learn: ML model pipeline</a:t>
            </a:r>
          </a:p>
          <a:p>
            <a:pPr algn="l" marL="0" indent="0" lvl="0">
              <a:lnSpc>
                <a:spcPts val="3359"/>
              </a:lnSpc>
              <a:spcBef>
                <a:spcPct val="0"/>
              </a:spcBef>
            </a:pPr>
            <a:r>
              <a:rPr lang="en-US" sz="2400" strike="noStrike" u="none">
                <a:solidFill>
                  <a:srgbClr val="0F4662"/>
                </a:solidFill>
                <a:latin typeface="Cormorant Garamond"/>
                <a:ea typeface="Cormorant Garamond"/>
                <a:cs typeface="Cormorant Garamond"/>
                <a:sym typeface="Cormorant Garamond"/>
              </a:rPr>
              <a:t>Streamlit: Interactive app frontend</a:t>
            </a:r>
          </a:p>
          <a:p>
            <a:pPr algn="l" marL="0" indent="0" lvl="0">
              <a:lnSpc>
                <a:spcPts val="33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3279766" y="6172200"/>
            <a:ext cx="4010060" cy="4114800"/>
          </a:xfrm>
          <a:custGeom>
            <a:avLst/>
            <a:gdLst/>
            <a:ahLst/>
            <a:cxnLst/>
            <a:rect r="r" b="b" t="t" l="l"/>
            <a:pathLst>
              <a:path h="4114800" w="4010060">
                <a:moveTo>
                  <a:pt x="0" y="0"/>
                </a:moveTo>
                <a:lnTo>
                  <a:pt x="4010059" y="0"/>
                </a:lnTo>
                <a:lnTo>
                  <a:pt x="401005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59225" y="923925"/>
            <a:ext cx="10034885" cy="903592"/>
          </a:xfrm>
          <a:prstGeom prst="rect">
            <a:avLst/>
          </a:prstGeom>
        </p:spPr>
        <p:txBody>
          <a:bodyPr anchor="t" rtlCol="false" tIns="0" lIns="0" bIns="0" rIns="0">
            <a:spAutoFit/>
          </a:bodyPr>
          <a:lstStyle/>
          <a:p>
            <a:pPr algn="just">
              <a:lnSpc>
                <a:spcPts val="7420"/>
              </a:lnSpc>
            </a:pPr>
            <a:r>
              <a:rPr lang="en-US" sz="5300" b="true">
                <a:solidFill>
                  <a:srgbClr val="0F4662"/>
                </a:solidFill>
                <a:latin typeface="Cormorant Garamond Bold"/>
                <a:ea typeface="Cormorant Garamond Bold"/>
                <a:cs typeface="Cormorant Garamond Bold"/>
                <a:sym typeface="Cormorant Garamond Bold"/>
              </a:rPr>
              <a:t>Tracking Progress &amp; Sprint Outcome:</a:t>
            </a:r>
          </a:p>
        </p:txBody>
      </p:sp>
      <p:sp>
        <p:nvSpPr>
          <p:cNvPr name="TextBox 4" id="4"/>
          <p:cNvSpPr txBox="true"/>
          <p:nvPr/>
        </p:nvSpPr>
        <p:spPr>
          <a:xfrm rot="0">
            <a:off x="1059225" y="1732267"/>
            <a:ext cx="11748492" cy="781050"/>
          </a:xfrm>
          <a:prstGeom prst="rect">
            <a:avLst/>
          </a:prstGeom>
        </p:spPr>
        <p:txBody>
          <a:bodyPr anchor="t" rtlCol="false" tIns="0" lIns="0" bIns="0" rIns="0">
            <a:spAutoFit/>
          </a:bodyPr>
          <a:lstStyle/>
          <a:p>
            <a:pPr algn="just">
              <a:lnSpc>
                <a:spcPts val="6300"/>
              </a:lnSpc>
            </a:pPr>
            <a:r>
              <a:rPr lang="en-US" sz="4500" b="true">
                <a:solidFill>
                  <a:srgbClr val="0F4662"/>
                </a:solidFill>
                <a:latin typeface="Cormorant Garamond Bold"/>
                <a:ea typeface="Cormorant Garamond Bold"/>
                <a:cs typeface="Cormorant Garamond Bold"/>
                <a:sym typeface="Cormorant Garamond Bold"/>
              </a:rPr>
              <a:t>Progress Tracking</a:t>
            </a:r>
          </a:p>
        </p:txBody>
      </p:sp>
      <p:sp>
        <p:nvSpPr>
          <p:cNvPr name="TextBox 5" id="5"/>
          <p:cNvSpPr txBox="true"/>
          <p:nvPr/>
        </p:nvSpPr>
        <p:spPr>
          <a:xfrm rot="0">
            <a:off x="1059225" y="2680970"/>
            <a:ext cx="11748492" cy="2462530"/>
          </a:xfrm>
          <a:prstGeom prst="rect">
            <a:avLst/>
          </a:prstGeom>
        </p:spPr>
        <p:txBody>
          <a:bodyPr anchor="t" rtlCol="false" tIns="0" lIns="0" bIns="0" rIns="0">
            <a:spAutoFit/>
          </a:bodyPr>
          <a:lstStyle/>
          <a:p>
            <a:pPr algn="just" marL="604519" indent="-302260" lvl="1">
              <a:lnSpc>
                <a:spcPts val="3919"/>
              </a:lnSpc>
              <a:buAutoNum type="arabicPeriod" startAt="1"/>
            </a:pPr>
            <a:r>
              <a:rPr lang="en-US" sz="2799">
                <a:solidFill>
                  <a:srgbClr val="0F4662"/>
                </a:solidFill>
                <a:latin typeface="Cormorant Garamond"/>
                <a:ea typeface="Cormorant Garamond"/>
                <a:cs typeface="Cormorant Garamond"/>
                <a:sym typeface="Cormorant Garamond"/>
              </a:rPr>
              <a:t>No formal burndown charts used,</a:t>
            </a:r>
          </a:p>
          <a:p>
            <a:pPr algn="just" marL="604519" indent="-302260" lvl="1">
              <a:lnSpc>
                <a:spcPts val="3919"/>
              </a:lnSpc>
              <a:buAutoNum type="arabicPeriod" startAt="1"/>
            </a:pPr>
            <a:r>
              <a:rPr lang="en-US" sz="2799">
                <a:solidFill>
                  <a:srgbClr val="0F4662"/>
                </a:solidFill>
                <a:latin typeface="Cormorant Garamond"/>
                <a:ea typeface="Cormorant Garamond"/>
                <a:cs typeface="Cormorant Garamond"/>
                <a:sym typeface="Cormorant Garamond"/>
              </a:rPr>
              <a:t>Tracked progress through:</a:t>
            </a:r>
          </a:p>
          <a:p>
            <a:pPr algn="just" marL="604519" indent="-302260" lvl="1">
              <a:lnSpc>
                <a:spcPts val="3919"/>
              </a:lnSpc>
              <a:buFont typeface="Arial"/>
              <a:buChar char="•"/>
            </a:pPr>
            <a:r>
              <a:rPr lang="en-US" sz="2799">
                <a:solidFill>
                  <a:srgbClr val="0F4662"/>
                </a:solidFill>
                <a:latin typeface="Cormorant Garamond"/>
                <a:ea typeface="Cormorant Garamond"/>
                <a:cs typeface="Cormorant Garamond"/>
                <a:sym typeface="Cormorant Garamond"/>
              </a:rPr>
              <a:t>Trello task updates</a:t>
            </a:r>
          </a:p>
          <a:p>
            <a:pPr algn="just" marL="604519" indent="-302260" lvl="1">
              <a:lnSpc>
                <a:spcPts val="3919"/>
              </a:lnSpc>
              <a:buFont typeface="Arial"/>
              <a:buChar char="•"/>
            </a:pPr>
            <a:r>
              <a:rPr lang="en-US" sz="2799">
                <a:solidFill>
                  <a:srgbClr val="0F4662"/>
                </a:solidFill>
                <a:latin typeface="Cormorant Garamond"/>
                <a:ea typeface="Cormorant Garamond"/>
                <a:cs typeface="Cormorant Garamond"/>
                <a:sym typeface="Cormorant Garamond"/>
              </a:rPr>
              <a:t>Daily check-ins for task alignment and blockers</a:t>
            </a:r>
          </a:p>
          <a:p>
            <a:pPr algn="just">
              <a:lnSpc>
                <a:spcPts val="3919"/>
              </a:lnSpc>
            </a:pPr>
          </a:p>
        </p:txBody>
      </p:sp>
      <p:sp>
        <p:nvSpPr>
          <p:cNvPr name="TextBox 6" id="6"/>
          <p:cNvSpPr txBox="true"/>
          <p:nvPr/>
        </p:nvSpPr>
        <p:spPr>
          <a:xfrm rot="0">
            <a:off x="1059225" y="4861320"/>
            <a:ext cx="5854601" cy="781050"/>
          </a:xfrm>
          <a:prstGeom prst="rect">
            <a:avLst/>
          </a:prstGeom>
        </p:spPr>
        <p:txBody>
          <a:bodyPr anchor="t" rtlCol="false" tIns="0" lIns="0" bIns="0" rIns="0">
            <a:spAutoFit/>
          </a:bodyPr>
          <a:lstStyle/>
          <a:p>
            <a:pPr algn="just">
              <a:lnSpc>
                <a:spcPts val="6300"/>
              </a:lnSpc>
            </a:pPr>
            <a:r>
              <a:rPr lang="en-US" sz="4500" b="true">
                <a:solidFill>
                  <a:srgbClr val="0F4662"/>
                </a:solidFill>
                <a:latin typeface="Cormorant Garamond Bold"/>
                <a:ea typeface="Cormorant Garamond Bold"/>
                <a:cs typeface="Cormorant Garamond Bold"/>
                <a:sym typeface="Cormorant Garamond Bold"/>
              </a:rPr>
              <a:t>Sprint Planning Outcome</a:t>
            </a:r>
          </a:p>
        </p:txBody>
      </p:sp>
      <p:sp>
        <p:nvSpPr>
          <p:cNvPr name="TextBox 7" id="7"/>
          <p:cNvSpPr txBox="true"/>
          <p:nvPr/>
        </p:nvSpPr>
        <p:spPr>
          <a:xfrm rot="0">
            <a:off x="1028700" y="5827930"/>
            <a:ext cx="13491855" cy="1967230"/>
          </a:xfrm>
          <a:prstGeom prst="rect">
            <a:avLst/>
          </a:prstGeom>
        </p:spPr>
        <p:txBody>
          <a:bodyPr anchor="t" rtlCol="false" tIns="0" lIns="0" bIns="0" rIns="0">
            <a:spAutoFit/>
          </a:bodyPr>
          <a:lstStyle/>
          <a:p>
            <a:pPr algn="just" marL="604523" indent="-302261" lvl="1">
              <a:lnSpc>
                <a:spcPts val="3920"/>
              </a:lnSpc>
              <a:buAutoNum type="arabicPeriod" startAt="1"/>
            </a:pPr>
            <a:r>
              <a:rPr lang="en-US" sz="2800">
                <a:solidFill>
                  <a:srgbClr val="0F4662"/>
                </a:solidFill>
                <a:latin typeface="Cormorant Garamond"/>
                <a:ea typeface="Cormorant Garamond"/>
                <a:cs typeface="Cormorant Garamond"/>
                <a:sym typeface="Cormorant Garamond"/>
              </a:rPr>
              <a:t>Sprint Goal: Deliver TravelAware’s first working safety system</a:t>
            </a:r>
          </a:p>
          <a:p>
            <a:pPr algn="just" marL="604523" indent="-302261" lvl="1">
              <a:lnSpc>
                <a:spcPts val="3920"/>
              </a:lnSpc>
              <a:buAutoNum type="arabicPeriod" startAt="1"/>
            </a:pPr>
            <a:r>
              <a:rPr lang="en-US" sz="2800">
                <a:solidFill>
                  <a:srgbClr val="0F4662"/>
                </a:solidFill>
                <a:latin typeface="Cormorant Garamond"/>
                <a:ea typeface="Cormorant Garamond"/>
                <a:cs typeface="Cormorant Garamond"/>
                <a:sym typeface="Cormorant Garamond"/>
              </a:rPr>
              <a:t>Tasks were divided based on team capacity and expertise</a:t>
            </a:r>
          </a:p>
          <a:p>
            <a:pPr algn="just" marL="604523" indent="-302261" lvl="1">
              <a:lnSpc>
                <a:spcPts val="3920"/>
              </a:lnSpc>
              <a:buAutoNum type="arabicPeriod" startAt="1"/>
            </a:pPr>
            <a:r>
              <a:rPr lang="en-US" sz="2800">
                <a:solidFill>
                  <a:srgbClr val="0F4662"/>
                </a:solidFill>
                <a:latin typeface="Cormorant Garamond"/>
                <a:ea typeface="Cormorant Garamond"/>
                <a:cs typeface="Cormorant Garamond"/>
                <a:sym typeface="Cormorant Garamond"/>
              </a:rPr>
              <a:t>Successfully delivered a functional prototype including:</a:t>
            </a:r>
          </a:p>
          <a:p>
            <a:pPr algn="just">
              <a:lnSpc>
                <a:spcPts val="3920"/>
              </a:lnSpc>
            </a:pPr>
          </a:p>
        </p:txBody>
      </p:sp>
      <p:sp>
        <p:nvSpPr>
          <p:cNvPr name="TextBox 8" id="8"/>
          <p:cNvSpPr txBox="true"/>
          <p:nvPr/>
        </p:nvSpPr>
        <p:spPr>
          <a:xfrm rot="0">
            <a:off x="1059225" y="7465060"/>
            <a:ext cx="9205764" cy="14719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F4662"/>
                </a:solidFill>
                <a:latin typeface="Cormorant Garamond"/>
                <a:ea typeface="Cormorant Garamond"/>
                <a:cs typeface="Cormorant Garamond"/>
                <a:sym typeface="Cormorant Garamond"/>
              </a:rPr>
              <a:t>86% predicti</a:t>
            </a:r>
            <a:r>
              <a:rPr lang="en-US" sz="2799">
                <a:solidFill>
                  <a:srgbClr val="0F4662"/>
                </a:solidFill>
                <a:latin typeface="Cormorant Garamond"/>
                <a:ea typeface="Cormorant Garamond"/>
                <a:cs typeface="Cormorant Garamond"/>
                <a:sym typeface="Cormorant Garamond"/>
              </a:rPr>
              <a:t>on accuracy (Random Forest model)</a:t>
            </a:r>
          </a:p>
          <a:p>
            <a:pPr algn="l" marL="604519" indent="-302260" lvl="1">
              <a:lnSpc>
                <a:spcPts val="3919"/>
              </a:lnSpc>
              <a:buFont typeface="Arial"/>
              <a:buChar char="•"/>
            </a:pPr>
            <a:r>
              <a:rPr lang="en-US" sz="2799">
                <a:solidFill>
                  <a:srgbClr val="0F4662"/>
                </a:solidFill>
                <a:latin typeface="Cormorant Garamond"/>
                <a:ea typeface="Cormorant Garamond"/>
                <a:cs typeface="Cormorant Garamond"/>
                <a:sym typeface="Cormorant Garamond"/>
              </a:rPr>
              <a:t>Interactive map interface for crime hotspots</a:t>
            </a:r>
          </a:p>
          <a:p>
            <a:pPr algn="l" marL="604519" indent="-302260" lvl="1">
              <a:lnSpc>
                <a:spcPts val="3919"/>
              </a:lnSpc>
              <a:buFont typeface="Arial"/>
              <a:buChar char="•"/>
            </a:pPr>
            <a:r>
              <a:rPr lang="en-US" sz="2799">
                <a:solidFill>
                  <a:srgbClr val="0F4662"/>
                </a:solidFill>
                <a:latin typeface="Cormorant Garamond"/>
                <a:ea typeface="Cormorant Garamond"/>
                <a:cs typeface="Cormorant Garamond"/>
                <a:sym typeface="Cormorant Garamond"/>
              </a:rPr>
              <a:t> Safety features: Alerts, SOS simulation, and route suggestions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5579303"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478242"/>
            <a:ext cx="3900969" cy="2665258"/>
          </a:xfrm>
          <a:custGeom>
            <a:avLst/>
            <a:gdLst/>
            <a:ahLst/>
            <a:cxnLst/>
            <a:rect r="r" b="b" t="t" l="l"/>
            <a:pathLst>
              <a:path h="2665258" w="3900969">
                <a:moveTo>
                  <a:pt x="0" y="0"/>
                </a:moveTo>
                <a:lnTo>
                  <a:pt x="3900969" y="0"/>
                </a:lnTo>
                <a:lnTo>
                  <a:pt x="3900969" y="2665258"/>
                </a:lnTo>
                <a:lnTo>
                  <a:pt x="0" y="2665258"/>
                </a:lnTo>
                <a:lnTo>
                  <a:pt x="0" y="0"/>
                </a:lnTo>
                <a:close/>
              </a:path>
            </a:pathLst>
          </a:custGeom>
          <a:blipFill>
            <a:blip r:embed="rId4"/>
            <a:stretch>
              <a:fillRect l="0" t="0" r="0" b="0"/>
            </a:stretch>
          </a:blipFill>
        </p:spPr>
      </p:sp>
      <p:sp>
        <p:nvSpPr>
          <p:cNvPr name="Freeform 5" id="5"/>
          <p:cNvSpPr/>
          <p:nvPr/>
        </p:nvSpPr>
        <p:spPr>
          <a:xfrm flipH="false" flipV="false" rot="0">
            <a:off x="3852553" y="6167545"/>
            <a:ext cx="3900969" cy="2681916"/>
          </a:xfrm>
          <a:custGeom>
            <a:avLst/>
            <a:gdLst/>
            <a:ahLst/>
            <a:cxnLst/>
            <a:rect r="r" b="b" t="t" l="l"/>
            <a:pathLst>
              <a:path h="2681916" w="3900969">
                <a:moveTo>
                  <a:pt x="0" y="0"/>
                </a:moveTo>
                <a:lnTo>
                  <a:pt x="3900969" y="0"/>
                </a:lnTo>
                <a:lnTo>
                  <a:pt x="3900969" y="2681916"/>
                </a:lnTo>
                <a:lnTo>
                  <a:pt x="0" y="2681916"/>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7424009" y="2566934"/>
            <a:ext cx="3900969" cy="2576566"/>
          </a:xfrm>
          <a:custGeom>
            <a:avLst/>
            <a:gdLst/>
            <a:ahLst/>
            <a:cxnLst/>
            <a:rect r="r" b="b" t="t" l="l"/>
            <a:pathLst>
              <a:path h="2576566" w="3900969">
                <a:moveTo>
                  <a:pt x="0" y="0"/>
                </a:moveTo>
                <a:lnTo>
                  <a:pt x="3900969" y="0"/>
                </a:lnTo>
                <a:lnTo>
                  <a:pt x="3900969" y="2576566"/>
                </a:lnTo>
                <a:lnTo>
                  <a:pt x="0" y="2576566"/>
                </a:lnTo>
                <a:lnTo>
                  <a:pt x="0" y="0"/>
                </a:lnTo>
                <a:close/>
              </a:path>
            </a:pathLst>
          </a:custGeom>
          <a:blipFill>
            <a:blip r:embed="rId6"/>
            <a:stretch>
              <a:fillRect l="0" t="0" r="0" b="0"/>
            </a:stretch>
          </a:blipFill>
        </p:spPr>
      </p:sp>
      <p:sp>
        <p:nvSpPr>
          <p:cNvPr name="Freeform 7" id="7"/>
          <p:cNvSpPr/>
          <p:nvPr/>
        </p:nvSpPr>
        <p:spPr>
          <a:xfrm flipH="false" flipV="false" rot="0">
            <a:off x="10636158" y="6167545"/>
            <a:ext cx="3900969" cy="2681916"/>
          </a:xfrm>
          <a:custGeom>
            <a:avLst/>
            <a:gdLst/>
            <a:ahLst/>
            <a:cxnLst/>
            <a:rect r="r" b="b" t="t" l="l"/>
            <a:pathLst>
              <a:path h="2681916" w="3900969">
                <a:moveTo>
                  <a:pt x="0" y="0"/>
                </a:moveTo>
                <a:lnTo>
                  <a:pt x="3900969" y="0"/>
                </a:lnTo>
                <a:lnTo>
                  <a:pt x="3900969" y="2681916"/>
                </a:lnTo>
                <a:lnTo>
                  <a:pt x="0" y="2681916"/>
                </a:lnTo>
                <a:lnTo>
                  <a:pt x="0" y="0"/>
                </a:lnTo>
                <a:close/>
              </a:path>
            </a:pathLst>
          </a:custGeom>
          <a:blipFill>
            <a:blip r:embed="rId7"/>
            <a:stretch>
              <a:fillRect l="0" t="0" r="0" b="-28049"/>
            </a:stretch>
          </a:blipFill>
        </p:spPr>
      </p:sp>
      <p:sp>
        <p:nvSpPr>
          <p:cNvPr name="Freeform 8" id="8"/>
          <p:cNvSpPr/>
          <p:nvPr/>
        </p:nvSpPr>
        <p:spPr>
          <a:xfrm flipH="false" flipV="false" rot="0">
            <a:off x="13630028" y="2478242"/>
            <a:ext cx="3820119" cy="2576566"/>
          </a:xfrm>
          <a:custGeom>
            <a:avLst/>
            <a:gdLst/>
            <a:ahLst/>
            <a:cxnLst/>
            <a:rect r="r" b="b" t="t" l="l"/>
            <a:pathLst>
              <a:path h="2576566" w="3820119">
                <a:moveTo>
                  <a:pt x="0" y="0"/>
                </a:moveTo>
                <a:lnTo>
                  <a:pt x="3820119" y="0"/>
                </a:lnTo>
                <a:lnTo>
                  <a:pt x="3820119" y="2576566"/>
                </a:lnTo>
                <a:lnTo>
                  <a:pt x="0" y="2576566"/>
                </a:lnTo>
                <a:lnTo>
                  <a:pt x="0" y="0"/>
                </a:lnTo>
                <a:close/>
              </a:path>
            </a:pathLst>
          </a:custGeom>
          <a:blipFill>
            <a:blip r:embed="rId8"/>
            <a:stretch>
              <a:fillRect l="0" t="0" r="0" b="-48263"/>
            </a:stretch>
          </a:blipFill>
        </p:spPr>
      </p:sp>
      <p:sp>
        <p:nvSpPr>
          <p:cNvPr name="TextBox 9" id="9"/>
          <p:cNvSpPr txBox="true"/>
          <p:nvPr/>
        </p:nvSpPr>
        <p:spPr>
          <a:xfrm rot="0">
            <a:off x="1024384" y="599709"/>
            <a:ext cx="140720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Personas</a:t>
            </a:r>
          </a:p>
        </p:txBody>
      </p:sp>
      <p:sp>
        <p:nvSpPr>
          <p:cNvPr name="TextBox 10" id="10"/>
          <p:cNvSpPr txBox="true"/>
          <p:nvPr/>
        </p:nvSpPr>
        <p:spPr>
          <a:xfrm rot="0">
            <a:off x="1028700" y="1765772"/>
            <a:ext cx="2233481" cy="712470"/>
          </a:xfrm>
          <a:prstGeom prst="rect">
            <a:avLst/>
          </a:prstGeom>
        </p:spPr>
        <p:txBody>
          <a:bodyPr anchor="t" rtlCol="false" tIns="0" lIns="0" bIns="0" rIns="0">
            <a:spAutoFit/>
          </a:bodyPr>
          <a:lstStyle/>
          <a:p>
            <a:pPr algn="l" marL="0" indent="0" lvl="0">
              <a:lnSpc>
                <a:spcPts val="5880"/>
              </a:lnSpc>
              <a:spcBef>
                <a:spcPct val="0"/>
              </a:spcBef>
            </a:pPr>
            <a:r>
              <a:rPr lang="en-US" b="true" sz="4200" i="true">
                <a:solidFill>
                  <a:srgbClr val="0F4662"/>
                </a:solidFill>
                <a:latin typeface="Cormorant Garamond Bold Italics"/>
                <a:ea typeface="Cormorant Garamond Bold Italics"/>
                <a:cs typeface="Cormorant Garamond Bold Italics"/>
                <a:sym typeface="Cormorant Garamond Bold Italics"/>
              </a:rPr>
              <a:t>Jessica</a:t>
            </a:r>
          </a:p>
        </p:txBody>
      </p:sp>
      <p:sp>
        <p:nvSpPr>
          <p:cNvPr name="TextBox 11" id="11"/>
          <p:cNvSpPr txBox="true"/>
          <p:nvPr/>
        </p:nvSpPr>
        <p:spPr>
          <a:xfrm rot="0">
            <a:off x="7424009" y="1854464"/>
            <a:ext cx="2233481" cy="712470"/>
          </a:xfrm>
          <a:prstGeom prst="rect">
            <a:avLst/>
          </a:prstGeom>
        </p:spPr>
        <p:txBody>
          <a:bodyPr anchor="t" rtlCol="false" tIns="0" lIns="0" bIns="0" rIns="0">
            <a:spAutoFit/>
          </a:bodyPr>
          <a:lstStyle/>
          <a:p>
            <a:pPr algn="l" marL="0" indent="0" lvl="0">
              <a:lnSpc>
                <a:spcPts val="5880"/>
              </a:lnSpc>
              <a:spcBef>
                <a:spcPct val="0"/>
              </a:spcBef>
            </a:pPr>
            <a:r>
              <a:rPr lang="en-US" b="true" sz="4200" i="true">
                <a:solidFill>
                  <a:srgbClr val="0F4662"/>
                </a:solidFill>
                <a:latin typeface="Cormorant Garamond Bold Italics"/>
                <a:ea typeface="Cormorant Garamond Bold Italics"/>
                <a:cs typeface="Cormorant Garamond Bold Italics"/>
                <a:sym typeface="Cormorant Garamond Bold Italics"/>
              </a:rPr>
              <a:t>Rohan</a:t>
            </a:r>
          </a:p>
        </p:txBody>
      </p:sp>
      <p:sp>
        <p:nvSpPr>
          <p:cNvPr name="TextBox 12" id="12"/>
          <p:cNvSpPr txBox="true"/>
          <p:nvPr/>
        </p:nvSpPr>
        <p:spPr>
          <a:xfrm rot="0">
            <a:off x="13630028" y="1765772"/>
            <a:ext cx="2233481" cy="712470"/>
          </a:xfrm>
          <a:prstGeom prst="rect">
            <a:avLst/>
          </a:prstGeom>
        </p:spPr>
        <p:txBody>
          <a:bodyPr anchor="t" rtlCol="false" tIns="0" lIns="0" bIns="0" rIns="0">
            <a:spAutoFit/>
          </a:bodyPr>
          <a:lstStyle/>
          <a:p>
            <a:pPr algn="l" marL="0" indent="0" lvl="0">
              <a:lnSpc>
                <a:spcPts val="5880"/>
              </a:lnSpc>
              <a:spcBef>
                <a:spcPct val="0"/>
              </a:spcBef>
            </a:pPr>
            <a:r>
              <a:rPr lang="en-US" b="true" sz="4200" i="true">
                <a:solidFill>
                  <a:srgbClr val="0F4662"/>
                </a:solidFill>
                <a:latin typeface="Cormorant Garamond Bold Italics"/>
                <a:ea typeface="Cormorant Garamond Bold Italics"/>
                <a:cs typeface="Cormorant Garamond Bold Italics"/>
                <a:sym typeface="Cormorant Garamond Bold Italics"/>
              </a:rPr>
              <a:t>Mark</a:t>
            </a:r>
          </a:p>
        </p:txBody>
      </p:sp>
      <p:sp>
        <p:nvSpPr>
          <p:cNvPr name="TextBox 13" id="13"/>
          <p:cNvSpPr txBox="true"/>
          <p:nvPr/>
        </p:nvSpPr>
        <p:spPr>
          <a:xfrm rot="0">
            <a:off x="3852553" y="5455075"/>
            <a:ext cx="2233481" cy="712470"/>
          </a:xfrm>
          <a:prstGeom prst="rect">
            <a:avLst/>
          </a:prstGeom>
        </p:spPr>
        <p:txBody>
          <a:bodyPr anchor="t" rtlCol="false" tIns="0" lIns="0" bIns="0" rIns="0">
            <a:spAutoFit/>
          </a:bodyPr>
          <a:lstStyle/>
          <a:p>
            <a:pPr algn="l" marL="0" indent="0" lvl="0">
              <a:lnSpc>
                <a:spcPts val="5880"/>
              </a:lnSpc>
              <a:spcBef>
                <a:spcPct val="0"/>
              </a:spcBef>
            </a:pPr>
            <a:r>
              <a:rPr lang="en-US" b="true" sz="4200" i="true">
                <a:solidFill>
                  <a:srgbClr val="0F4662"/>
                </a:solidFill>
                <a:latin typeface="Cormorant Garamond Bold Italics"/>
                <a:ea typeface="Cormorant Garamond Bold Italics"/>
                <a:cs typeface="Cormorant Garamond Bold Italics"/>
                <a:sym typeface="Cormorant Garamond Bold Italics"/>
              </a:rPr>
              <a:t>Kittu</a:t>
            </a:r>
          </a:p>
        </p:txBody>
      </p:sp>
      <p:sp>
        <p:nvSpPr>
          <p:cNvPr name="TextBox 14" id="14"/>
          <p:cNvSpPr txBox="true"/>
          <p:nvPr/>
        </p:nvSpPr>
        <p:spPr>
          <a:xfrm rot="0">
            <a:off x="10636158" y="5455075"/>
            <a:ext cx="2233481" cy="712470"/>
          </a:xfrm>
          <a:prstGeom prst="rect">
            <a:avLst/>
          </a:prstGeom>
        </p:spPr>
        <p:txBody>
          <a:bodyPr anchor="t" rtlCol="false" tIns="0" lIns="0" bIns="0" rIns="0">
            <a:spAutoFit/>
          </a:bodyPr>
          <a:lstStyle/>
          <a:p>
            <a:pPr algn="l" marL="0" indent="0" lvl="0">
              <a:lnSpc>
                <a:spcPts val="5880"/>
              </a:lnSpc>
              <a:spcBef>
                <a:spcPct val="0"/>
              </a:spcBef>
            </a:pPr>
            <a:r>
              <a:rPr lang="en-US" b="true" sz="4200" i="true">
                <a:solidFill>
                  <a:srgbClr val="0F4662"/>
                </a:solidFill>
                <a:latin typeface="Cormorant Garamond Bold Italics"/>
                <a:ea typeface="Cormorant Garamond Bold Italics"/>
                <a:cs typeface="Cormorant Garamond Bold Italics"/>
                <a:sym typeface="Cormorant Garamond Bold Italics"/>
              </a:rPr>
              <a:t>Sarah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67060" y="990600"/>
            <a:ext cx="6492240" cy="0"/>
          </a:xfrm>
          <a:prstGeom prst="line">
            <a:avLst/>
          </a:prstGeom>
          <a:ln cap="flat" w="76200">
            <a:solidFill>
              <a:srgbClr val="0F4662"/>
            </a:solidFill>
            <a:prstDash val="solid"/>
            <a:headEnd type="none" len="sm" w="sm"/>
            <a:tailEnd type="none" len="sm" w="sm"/>
          </a:ln>
        </p:spPr>
      </p:sp>
      <p:grpSp>
        <p:nvGrpSpPr>
          <p:cNvPr name="Group 3" id="3"/>
          <p:cNvGrpSpPr/>
          <p:nvPr/>
        </p:nvGrpSpPr>
        <p:grpSpPr>
          <a:xfrm rot="0">
            <a:off x="12084504" y="5954916"/>
            <a:ext cx="5174796" cy="2547705"/>
            <a:chOff x="0" y="0"/>
            <a:chExt cx="1362909" cy="671001"/>
          </a:xfrm>
        </p:grpSpPr>
        <p:sp>
          <p:nvSpPr>
            <p:cNvPr name="Freeform 4" id="4"/>
            <p:cNvSpPr/>
            <p:nvPr/>
          </p:nvSpPr>
          <p:spPr>
            <a:xfrm flipH="false" flipV="false" rot="0">
              <a:off x="0" y="0"/>
              <a:ext cx="1362909" cy="671001"/>
            </a:xfrm>
            <a:custGeom>
              <a:avLst/>
              <a:gdLst/>
              <a:ahLst/>
              <a:cxnLst/>
              <a:rect r="r" b="b" t="t" l="l"/>
              <a:pathLst>
                <a:path h="671001" w="1362909">
                  <a:moveTo>
                    <a:pt x="76300" y="0"/>
                  </a:moveTo>
                  <a:lnTo>
                    <a:pt x="1286609" y="0"/>
                  </a:lnTo>
                  <a:cubicBezTo>
                    <a:pt x="1306845" y="0"/>
                    <a:pt x="1326252" y="8039"/>
                    <a:pt x="1340561" y="22348"/>
                  </a:cubicBezTo>
                  <a:cubicBezTo>
                    <a:pt x="1354870" y="36657"/>
                    <a:pt x="1362909" y="56064"/>
                    <a:pt x="1362909" y="76300"/>
                  </a:cubicBezTo>
                  <a:lnTo>
                    <a:pt x="1362909" y="594700"/>
                  </a:lnTo>
                  <a:cubicBezTo>
                    <a:pt x="1362909" y="636840"/>
                    <a:pt x="1328749" y="671001"/>
                    <a:pt x="1286609" y="671001"/>
                  </a:cubicBezTo>
                  <a:lnTo>
                    <a:pt x="76300" y="671001"/>
                  </a:lnTo>
                  <a:cubicBezTo>
                    <a:pt x="56064" y="671001"/>
                    <a:pt x="36657" y="662962"/>
                    <a:pt x="22348" y="648653"/>
                  </a:cubicBezTo>
                  <a:cubicBezTo>
                    <a:pt x="8039" y="634344"/>
                    <a:pt x="0" y="614936"/>
                    <a:pt x="0" y="594700"/>
                  </a:cubicBezTo>
                  <a:lnTo>
                    <a:pt x="0" y="76300"/>
                  </a:lnTo>
                  <a:cubicBezTo>
                    <a:pt x="0" y="56064"/>
                    <a:pt x="8039" y="36657"/>
                    <a:pt x="22348" y="22348"/>
                  </a:cubicBezTo>
                  <a:cubicBezTo>
                    <a:pt x="36657" y="8039"/>
                    <a:pt x="56064" y="0"/>
                    <a:pt x="76300" y="0"/>
                  </a:cubicBezTo>
                  <a:close/>
                </a:path>
              </a:pathLst>
            </a:custGeom>
            <a:solidFill>
              <a:srgbClr val="DBE5EA"/>
            </a:solidFill>
          </p:spPr>
        </p:sp>
        <p:sp>
          <p:nvSpPr>
            <p:cNvPr name="TextBox 5" id="5"/>
            <p:cNvSpPr txBox="true"/>
            <p:nvPr/>
          </p:nvSpPr>
          <p:spPr>
            <a:xfrm>
              <a:off x="0" y="-123825"/>
              <a:ext cx="1362909" cy="794826"/>
            </a:xfrm>
            <a:prstGeom prst="rect">
              <a:avLst/>
            </a:prstGeom>
          </p:spPr>
          <p:txBody>
            <a:bodyPr anchor="ctr" rtlCol="false" tIns="50800" lIns="50800" bIns="50800" rIns="50800"/>
            <a:lstStyle/>
            <a:p>
              <a:pPr algn="ctr">
                <a:lnSpc>
                  <a:spcPts val="4079"/>
                </a:lnSpc>
              </a:pPr>
            </a:p>
          </p:txBody>
        </p:sp>
      </p:grpSp>
      <p:grpSp>
        <p:nvGrpSpPr>
          <p:cNvPr name="Group 6" id="6"/>
          <p:cNvGrpSpPr/>
          <p:nvPr/>
        </p:nvGrpSpPr>
        <p:grpSpPr>
          <a:xfrm rot="0">
            <a:off x="6483083" y="2456695"/>
            <a:ext cx="5174796" cy="2547705"/>
            <a:chOff x="0" y="0"/>
            <a:chExt cx="1362909" cy="671001"/>
          </a:xfrm>
        </p:grpSpPr>
        <p:sp>
          <p:nvSpPr>
            <p:cNvPr name="Freeform 7" id="7"/>
            <p:cNvSpPr/>
            <p:nvPr/>
          </p:nvSpPr>
          <p:spPr>
            <a:xfrm flipH="false" flipV="false" rot="0">
              <a:off x="0" y="0"/>
              <a:ext cx="1362909" cy="671001"/>
            </a:xfrm>
            <a:custGeom>
              <a:avLst/>
              <a:gdLst/>
              <a:ahLst/>
              <a:cxnLst/>
              <a:rect r="r" b="b" t="t" l="l"/>
              <a:pathLst>
                <a:path h="671001" w="1362909">
                  <a:moveTo>
                    <a:pt x="76300" y="0"/>
                  </a:moveTo>
                  <a:lnTo>
                    <a:pt x="1286609" y="0"/>
                  </a:lnTo>
                  <a:cubicBezTo>
                    <a:pt x="1306845" y="0"/>
                    <a:pt x="1326252" y="8039"/>
                    <a:pt x="1340561" y="22348"/>
                  </a:cubicBezTo>
                  <a:cubicBezTo>
                    <a:pt x="1354870" y="36657"/>
                    <a:pt x="1362909" y="56064"/>
                    <a:pt x="1362909" y="76300"/>
                  </a:cubicBezTo>
                  <a:lnTo>
                    <a:pt x="1362909" y="594700"/>
                  </a:lnTo>
                  <a:cubicBezTo>
                    <a:pt x="1362909" y="636840"/>
                    <a:pt x="1328749" y="671001"/>
                    <a:pt x="1286609" y="671001"/>
                  </a:cubicBezTo>
                  <a:lnTo>
                    <a:pt x="76300" y="671001"/>
                  </a:lnTo>
                  <a:cubicBezTo>
                    <a:pt x="56064" y="671001"/>
                    <a:pt x="36657" y="662962"/>
                    <a:pt x="22348" y="648653"/>
                  </a:cubicBezTo>
                  <a:cubicBezTo>
                    <a:pt x="8039" y="634344"/>
                    <a:pt x="0" y="614936"/>
                    <a:pt x="0" y="594700"/>
                  </a:cubicBezTo>
                  <a:lnTo>
                    <a:pt x="0" y="76300"/>
                  </a:lnTo>
                  <a:cubicBezTo>
                    <a:pt x="0" y="56064"/>
                    <a:pt x="8039" y="36657"/>
                    <a:pt x="22348" y="22348"/>
                  </a:cubicBezTo>
                  <a:cubicBezTo>
                    <a:pt x="36657" y="8039"/>
                    <a:pt x="56064" y="0"/>
                    <a:pt x="76300" y="0"/>
                  </a:cubicBezTo>
                  <a:close/>
                </a:path>
              </a:pathLst>
            </a:custGeom>
            <a:solidFill>
              <a:srgbClr val="DBE5EA"/>
            </a:solidFill>
          </p:spPr>
        </p:sp>
        <p:sp>
          <p:nvSpPr>
            <p:cNvPr name="TextBox 8" id="8"/>
            <p:cNvSpPr txBox="true"/>
            <p:nvPr/>
          </p:nvSpPr>
          <p:spPr>
            <a:xfrm>
              <a:off x="0" y="-123825"/>
              <a:ext cx="1362909" cy="794826"/>
            </a:xfrm>
            <a:prstGeom prst="rect">
              <a:avLst/>
            </a:prstGeom>
          </p:spPr>
          <p:txBody>
            <a:bodyPr anchor="ctr" rtlCol="false" tIns="50800" lIns="50800" bIns="50800" rIns="50800"/>
            <a:lstStyle/>
            <a:p>
              <a:pPr algn="ctr">
                <a:lnSpc>
                  <a:spcPts val="4079"/>
                </a:lnSpc>
              </a:pPr>
            </a:p>
          </p:txBody>
        </p:sp>
      </p:grpSp>
      <p:grpSp>
        <p:nvGrpSpPr>
          <p:cNvPr name="Group 9" id="9"/>
          <p:cNvGrpSpPr/>
          <p:nvPr/>
        </p:nvGrpSpPr>
        <p:grpSpPr>
          <a:xfrm rot="0">
            <a:off x="6483083" y="5954916"/>
            <a:ext cx="5174796" cy="2547705"/>
            <a:chOff x="0" y="0"/>
            <a:chExt cx="1362909" cy="671001"/>
          </a:xfrm>
        </p:grpSpPr>
        <p:sp>
          <p:nvSpPr>
            <p:cNvPr name="Freeform 10" id="10"/>
            <p:cNvSpPr/>
            <p:nvPr/>
          </p:nvSpPr>
          <p:spPr>
            <a:xfrm flipH="false" flipV="false" rot="0">
              <a:off x="0" y="0"/>
              <a:ext cx="1362909" cy="671001"/>
            </a:xfrm>
            <a:custGeom>
              <a:avLst/>
              <a:gdLst/>
              <a:ahLst/>
              <a:cxnLst/>
              <a:rect r="r" b="b" t="t" l="l"/>
              <a:pathLst>
                <a:path h="671001" w="1362909">
                  <a:moveTo>
                    <a:pt x="76300" y="0"/>
                  </a:moveTo>
                  <a:lnTo>
                    <a:pt x="1286609" y="0"/>
                  </a:lnTo>
                  <a:cubicBezTo>
                    <a:pt x="1306845" y="0"/>
                    <a:pt x="1326252" y="8039"/>
                    <a:pt x="1340561" y="22348"/>
                  </a:cubicBezTo>
                  <a:cubicBezTo>
                    <a:pt x="1354870" y="36657"/>
                    <a:pt x="1362909" y="56064"/>
                    <a:pt x="1362909" y="76300"/>
                  </a:cubicBezTo>
                  <a:lnTo>
                    <a:pt x="1362909" y="594700"/>
                  </a:lnTo>
                  <a:cubicBezTo>
                    <a:pt x="1362909" y="636840"/>
                    <a:pt x="1328749" y="671001"/>
                    <a:pt x="1286609" y="671001"/>
                  </a:cubicBezTo>
                  <a:lnTo>
                    <a:pt x="76300" y="671001"/>
                  </a:lnTo>
                  <a:cubicBezTo>
                    <a:pt x="56064" y="671001"/>
                    <a:pt x="36657" y="662962"/>
                    <a:pt x="22348" y="648653"/>
                  </a:cubicBezTo>
                  <a:cubicBezTo>
                    <a:pt x="8039" y="634344"/>
                    <a:pt x="0" y="614936"/>
                    <a:pt x="0" y="594700"/>
                  </a:cubicBezTo>
                  <a:lnTo>
                    <a:pt x="0" y="76300"/>
                  </a:lnTo>
                  <a:cubicBezTo>
                    <a:pt x="0" y="56064"/>
                    <a:pt x="8039" y="36657"/>
                    <a:pt x="22348" y="22348"/>
                  </a:cubicBezTo>
                  <a:cubicBezTo>
                    <a:pt x="36657" y="8039"/>
                    <a:pt x="56064" y="0"/>
                    <a:pt x="76300" y="0"/>
                  </a:cubicBezTo>
                  <a:close/>
                </a:path>
              </a:pathLst>
            </a:custGeom>
            <a:solidFill>
              <a:srgbClr val="DBE5EA"/>
            </a:solidFill>
          </p:spPr>
        </p:sp>
        <p:sp>
          <p:nvSpPr>
            <p:cNvPr name="TextBox 11" id="11"/>
            <p:cNvSpPr txBox="true"/>
            <p:nvPr/>
          </p:nvSpPr>
          <p:spPr>
            <a:xfrm>
              <a:off x="0" y="-123825"/>
              <a:ext cx="1362909" cy="794826"/>
            </a:xfrm>
            <a:prstGeom prst="rect">
              <a:avLst/>
            </a:prstGeom>
          </p:spPr>
          <p:txBody>
            <a:bodyPr anchor="ctr" rtlCol="false" tIns="50800" lIns="50800" bIns="50800" rIns="50800"/>
            <a:lstStyle/>
            <a:p>
              <a:pPr algn="ctr">
                <a:lnSpc>
                  <a:spcPts val="4079"/>
                </a:lnSpc>
              </a:pPr>
            </a:p>
          </p:txBody>
        </p:sp>
      </p:grpSp>
      <p:grpSp>
        <p:nvGrpSpPr>
          <p:cNvPr name="Group 12" id="12"/>
          <p:cNvGrpSpPr/>
          <p:nvPr/>
        </p:nvGrpSpPr>
        <p:grpSpPr>
          <a:xfrm rot="0">
            <a:off x="883774" y="2456695"/>
            <a:ext cx="5174796" cy="2547705"/>
            <a:chOff x="0" y="0"/>
            <a:chExt cx="1362909" cy="671001"/>
          </a:xfrm>
        </p:grpSpPr>
        <p:sp>
          <p:nvSpPr>
            <p:cNvPr name="Freeform 13" id="13"/>
            <p:cNvSpPr/>
            <p:nvPr/>
          </p:nvSpPr>
          <p:spPr>
            <a:xfrm flipH="false" flipV="false" rot="0">
              <a:off x="0" y="0"/>
              <a:ext cx="1362909" cy="671001"/>
            </a:xfrm>
            <a:custGeom>
              <a:avLst/>
              <a:gdLst/>
              <a:ahLst/>
              <a:cxnLst/>
              <a:rect r="r" b="b" t="t" l="l"/>
              <a:pathLst>
                <a:path h="671001" w="1362909">
                  <a:moveTo>
                    <a:pt x="76300" y="0"/>
                  </a:moveTo>
                  <a:lnTo>
                    <a:pt x="1286609" y="0"/>
                  </a:lnTo>
                  <a:cubicBezTo>
                    <a:pt x="1306845" y="0"/>
                    <a:pt x="1326252" y="8039"/>
                    <a:pt x="1340561" y="22348"/>
                  </a:cubicBezTo>
                  <a:cubicBezTo>
                    <a:pt x="1354870" y="36657"/>
                    <a:pt x="1362909" y="56064"/>
                    <a:pt x="1362909" y="76300"/>
                  </a:cubicBezTo>
                  <a:lnTo>
                    <a:pt x="1362909" y="594700"/>
                  </a:lnTo>
                  <a:cubicBezTo>
                    <a:pt x="1362909" y="636840"/>
                    <a:pt x="1328749" y="671001"/>
                    <a:pt x="1286609" y="671001"/>
                  </a:cubicBezTo>
                  <a:lnTo>
                    <a:pt x="76300" y="671001"/>
                  </a:lnTo>
                  <a:cubicBezTo>
                    <a:pt x="56064" y="671001"/>
                    <a:pt x="36657" y="662962"/>
                    <a:pt x="22348" y="648653"/>
                  </a:cubicBezTo>
                  <a:cubicBezTo>
                    <a:pt x="8039" y="634344"/>
                    <a:pt x="0" y="614936"/>
                    <a:pt x="0" y="594700"/>
                  </a:cubicBezTo>
                  <a:lnTo>
                    <a:pt x="0" y="76300"/>
                  </a:lnTo>
                  <a:cubicBezTo>
                    <a:pt x="0" y="56064"/>
                    <a:pt x="8039" y="36657"/>
                    <a:pt x="22348" y="22348"/>
                  </a:cubicBezTo>
                  <a:cubicBezTo>
                    <a:pt x="36657" y="8039"/>
                    <a:pt x="56064" y="0"/>
                    <a:pt x="76300" y="0"/>
                  </a:cubicBezTo>
                  <a:close/>
                </a:path>
              </a:pathLst>
            </a:custGeom>
            <a:solidFill>
              <a:srgbClr val="DBE5EA"/>
            </a:solidFill>
          </p:spPr>
        </p:sp>
        <p:sp>
          <p:nvSpPr>
            <p:cNvPr name="TextBox 14" id="14"/>
            <p:cNvSpPr txBox="true"/>
            <p:nvPr/>
          </p:nvSpPr>
          <p:spPr>
            <a:xfrm>
              <a:off x="0" y="-123825"/>
              <a:ext cx="1362909" cy="794826"/>
            </a:xfrm>
            <a:prstGeom prst="rect">
              <a:avLst/>
            </a:prstGeom>
          </p:spPr>
          <p:txBody>
            <a:bodyPr anchor="ctr" rtlCol="false" tIns="50800" lIns="50800" bIns="50800" rIns="50800"/>
            <a:lstStyle/>
            <a:p>
              <a:pPr algn="ctr">
                <a:lnSpc>
                  <a:spcPts val="4079"/>
                </a:lnSpc>
              </a:pPr>
            </a:p>
          </p:txBody>
        </p:sp>
      </p:grpSp>
      <p:sp>
        <p:nvSpPr>
          <p:cNvPr name="Freeform 15" id="15"/>
          <p:cNvSpPr/>
          <p:nvPr/>
        </p:nvSpPr>
        <p:spPr>
          <a:xfrm flipH="false" flipV="false" rot="0">
            <a:off x="13208215" y="990600"/>
            <a:ext cx="3730569" cy="4388904"/>
          </a:xfrm>
          <a:custGeom>
            <a:avLst/>
            <a:gdLst/>
            <a:ahLst/>
            <a:cxnLst/>
            <a:rect r="r" b="b" t="t" l="l"/>
            <a:pathLst>
              <a:path h="4388904" w="3730569">
                <a:moveTo>
                  <a:pt x="0" y="0"/>
                </a:moveTo>
                <a:lnTo>
                  <a:pt x="3730569" y="0"/>
                </a:lnTo>
                <a:lnTo>
                  <a:pt x="3730569" y="4388904"/>
                </a:lnTo>
                <a:lnTo>
                  <a:pt x="0" y="4388904"/>
                </a:lnTo>
                <a:lnTo>
                  <a:pt x="0" y="0"/>
                </a:lnTo>
                <a:close/>
              </a:path>
            </a:pathLst>
          </a:custGeom>
          <a:blipFill>
            <a:blip r:embed="rId2"/>
            <a:stretch>
              <a:fillRect l="0" t="0" r="0" b="0"/>
            </a:stretch>
          </a:blipFill>
        </p:spPr>
      </p:sp>
      <p:sp>
        <p:nvSpPr>
          <p:cNvPr name="TextBox 16" id="16"/>
          <p:cNvSpPr txBox="true"/>
          <p:nvPr/>
        </p:nvSpPr>
        <p:spPr>
          <a:xfrm rot="0">
            <a:off x="1028700" y="599709"/>
            <a:ext cx="811530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Epics &amp; User Stories</a:t>
            </a:r>
          </a:p>
        </p:txBody>
      </p:sp>
      <p:sp>
        <p:nvSpPr>
          <p:cNvPr name="TextBox 17" id="17"/>
          <p:cNvSpPr txBox="true"/>
          <p:nvPr/>
        </p:nvSpPr>
        <p:spPr>
          <a:xfrm rot="0">
            <a:off x="6628886" y="3451783"/>
            <a:ext cx="5028992" cy="490855"/>
          </a:xfrm>
          <a:prstGeom prst="rect">
            <a:avLst/>
          </a:prstGeom>
        </p:spPr>
        <p:txBody>
          <a:bodyPr anchor="t" rtlCol="false" tIns="0" lIns="0" bIns="0" rIns="0">
            <a:spAutoFit/>
          </a:bodyPr>
          <a:lstStyle/>
          <a:p>
            <a:pPr algn="l">
              <a:lnSpc>
                <a:spcPts val="3919"/>
              </a:lnSpc>
              <a:spcBef>
                <a:spcPct val="0"/>
              </a:spcBef>
            </a:pPr>
            <a:r>
              <a:rPr lang="en-US" b="true" sz="2799">
                <a:solidFill>
                  <a:srgbClr val="0F4662"/>
                </a:solidFill>
                <a:latin typeface="Quicksand Bold"/>
                <a:ea typeface="Quicksand Bold"/>
                <a:cs typeface="Quicksand Bold"/>
                <a:sym typeface="Quicksand Bold"/>
              </a:rPr>
              <a:t>2 Keep a profile with history</a:t>
            </a:r>
          </a:p>
        </p:txBody>
      </p:sp>
      <p:sp>
        <p:nvSpPr>
          <p:cNvPr name="TextBox 18" id="18"/>
          <p:cNvSpPr txBox="true"/>
          <p:nvPr/>
        </p:nvSpPr>
        <p:spPr>
          <a:xfrm rot="0">
            <a:off x="7023933" y="6981118"/>
            <a:ext cx="4633946" cy="490855"/>
          </a:xfrm>
          <a:prstGeom prst="rect">
            <a:avLst/>
          </a:prstGeom>
        </p:spPr>
        <p:txBody>
          <a:bodyPr anchor="t" rtlCol="false" tIns="0" lIns="0" bIns="0" rIns="0">
            <a:spAutoFit/>
          </a:bodyPr>
          <a:lstStyle/>
          <a:p>
            <a:pPr algn="l">
              <a:lnSpc>
                <a:spcPts val="3919"/>
              </a:lnSpc>
              <a:spcBef>
                <a:spcPct val="0"/>
              </a:spcBef>
            </a:pPr>
            <a:r>
              <a:rPr lang="en-US" b="true" sz="2799">
                <a:solidFill>
                  <a:srgbClr val="0F4662"/>
                </a:solidFill>
                <a:latin typeface="Quicksand Bold"/>
                <a:ea typeface="Quicksand Bold"/>
                <a:cs typeface="Quicksand Bold"/>
                <a:sym typeface="Quicksand Bold"/>
              </a:rPr>
              <a:t>3 Send notification alert</a:t>
            </a:r>
          </a:p>
        </p:txBody>
      </p:sp>
      <p:sp>
        <p:nvSpPr>
          <p:cNvPr name="TextBox 19" id="19"/>
          <p:cNvSpPr txBox="true"/>
          <p:nvPr/>
        </p:nvSpPr>
        <p:spPr>
          <a:xfrm rot="0">
            <a:off x="1370188" y="3451783"/>
            <a:ext cx="4496769" cy="490855"/>
          </a:xfrm>
          <a:prstGeom prst="rect">
            <a:avLst/>
          </a:prstGeom>
        </p:spPr>
        <p:txBody>
          <a:bodyPr anchor="t" rtlCol="false" tIns="0" lIns="0" bIns="0" rIns="0">
            <a:spAutoFit/>
          </a:bodyPr>
          <a:lstStyle/>
          <a:p>
            <a:pPr algn="l">
              <a:lnSpc>
                <a:spcPts val="3919"/>
              </a:lnSpc>
              <a:spcBef>
                <a:spcPct val="0"/>
              </a:spcBef>
            </a:pPr>
            <a:r>
              <a:rPr lang="en-US" b="true" sz="2799">
                <a:solidFill>
                  <a:srgbClr val="0F4662"/>
                </a:solidFill>
                <a:latin typeface="Quicksand Bold"/>
                <a:ea typeface="Quicksand Bold"/>
                <a:cs typeface="Quicksand Bold"/>
                <a:sym typeface="Quicksand Bold"/>
              </a:rPr>
              <a:t>1 View crime information</a:t>
            </a:r>
          </a:p>
        </p:txBody>
      </p:sp>
      <p:sp>
        <p:nvSpPr>
          <p:cNvPr name="TextBox 20" id="20"/>
          <p:cNvSpPr txBox="true"/>
          <p:nvPr/>
        </p:nvSpPr>
        <p:spPr>
          <a:xfrm rot="0">
            <a:off x="12529296" y="6950003"/>
            <a:ext cx="4633946" cy="490855"/>
          </a:xfrm>
          <a:prstGeom prst="rect">
            <a:avLst/>
          </a:prstGeom>
        </p:spPr>
        <p:txBody>
          <a:bodyPr anchor="t" rtlCol="false" tIns="0" lIns="0" bIns="0" rIns="0">
            <a:spAutoFit/>
          </a:bodyPr>
          <a:lstStyle/>
          <a:p>
            <a:pPr algn="l">
              <a:lnSpc>
                <a:spcPts val="3919"/>
              </a:lnSpc>
              <a:spcBef>
                <a:spcPct val="0"/>
              </a:spcBef>
            </a:pPr>
            <a:r>
              <a:rPr lang="en-US" b="true" sz="2799">
                <a:solidFill>
                  <a:srgbClr val="0F4662"/>
                </a:solidFill>
                <a:latin typeface="Quicksand Bold"/>
                <a:ea typeface="Quicksand Bold"/>
                <a:cs typeface="Quicksand Bold"/>
                <a:sym typeface="Quicksand Bold"/>
              </a:rPr>
              <a:t>4 Create real-time alerts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DAGvB6jiQ8c</dc:identifier>
  <dcterms:modified xsi:type="dcterms:W3CDTF">2011-08-01T06:04:30Z</dcterms:modified>
  <cp:revision>1</cp:revision>
  <dc:title>TravelAware</dc:title>
</cp:coreProperties>
</file>